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9" r:id="rId1"/>
    <p:sldMasterId id="2147483661" r:id="rId2"/>
    <p:sldMasterId id="2147483688" r:id="rId3"/>
  </p:sldMasterIdLst>
  <p:notesMasterIdLst>
    <p:notesMasterId r:id="rId48"/>
  </p:notesMasterIdLst>
  <p:sldIdLst>
    <p:sldId id="258" r:id="rId4"/>
    <p:sldId id="260" r:id="rId5"/>
    <p:sldId id="261" r:id="rId6"/>
    <p:sldId id="262" r:id="rId7"/>
    <p:sldId id="263" r:id="rId8"/>
    <p:sldId id="264" r:id="rId9"/>
    <p:sldId id="265" r:id="rId10"/>
    <p:sldId id="266" r:id="rId11"/>
    <p:sldId id="298" r:id="rId12"/>
    <p:sldId id="267" r:id="rId13"/>
    <p:sldId id="299" r:id="rId14"/>
    <p:sldId id="300" r:id="rId15"/>
    <p:sldId id="301" r:id="rId16"/>
    <p:sldId id="302" r:id="rId17"/>
    <p:sldId id="268" r:id="rId18"/>
    <p:sldId id="269" r:id="rId19"/>
    <p:sldId id="270" r:id="rId20"/>
    <p:sldId id="271" r:id="rId21"/>
    <p:sldId id="296" r:id="rId22"/>
    <p:sldId id="293" r:id="rId23"/>
    <p:sldId id="294" r:id="rId24"/>
    <p:sldId id="295" r:id="rId25"/>
    <p:sldId id="297" r:id="rId26"/>
    <p:sldId id="272" r:id="rId27"/>
    <p:sldId id="273" r:id="rId28"/>
    <p:sldId id="303" r:id="rId29"/>
    <p:sldId id="304" r:id="rId30"/>
    <p:sldId id="274"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291" r:id="rId47"/>
  </p:sldIdLst>
  <p:sldSz cx="9144000" cy="6858000" type="screen4x3"/>
  <p:notesSz cx="6858000" cy="9144000"/>
  <p:embeddedFontLst>
    <p:embeddedFont>
      <p:font typeface="FrnkGothITC Bk BT" panose="020B0504030503020204" charset="0"/>
      <p:regular r:id="rId49"/>
      <p:bold r:id="rId50"/>
      <p:italic r:id="rId51"/>
      <p:boldItalic r:id="rId52"/>
    </p:embeddedFont>
    <p:embeddedFont>
      <p:font typeface="Calibri" panose="020F0502020204030204" pitchFamily="34" charset="0"/>
      <p:regular r:id="rId53"/>
      <p:bold r:id="rId54"/>
      <p:italic r:id="rId55"/>
      <p:boldItalic r:id="rId56"/>
    </p:embeddedFont>
    <p:embeddedFont>
      <p:font typeface="FrnkGothITC Hv BT" panose="020B0904030502020204"/>
      <p:regular r:id="rId57"/>
    </p:embeddedFont>
    <p:embeddedFont>
      <p:font typeface="ＭＳ Ｐゴシック" panose="020B0600070205080204" pitchFamily="34" charset="-128"/>
      <p:regular r:id="rId58"/>
    </p:embeddedFont>
    <p:embeddedFont>
      <p:font typeface="Monotype Sorts" panose="020B0604020202020204" charset="0"/>
      <p:regular r:id="rId59"/>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993300"/>
    <a:srgbClr val="A50021"/>
    <a:srgbClr val="FFFF17"/>
    <a:srgbClr val="0202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27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14"/>
    </p:cViewPr>
  </p:sorterViewPr>
  <p:notesViewPr>
    <p:cSldViewPr>
      <p:cViewPr varScale="1">
        <p:scale>
          <a:sx n="75" d="100"/>
          <a:sy n="75" d="100"/>
        </p:scale>
        <p:origin x="-2914" y="-9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font" Target="fonts/font6.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5.fntdata"/><Relationship Id="rId58" Type="http://schemas.openxmlformats.org/officeDocument/2006/relationships/font" Target="fonts/font10.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1.fntdata"/><Relationship Id="rId57" Type="http://schemas.openxmlformats.org/officeDocument/2006/relationships/font" Target="fonts/font9.fntdata"/><Relationship Id="rId61"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4.fntdata"/><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56" Type="http://schemas.openxmlformats.org/officeDocument/2006/relationships/font" Target="fonts/font8.fntdata"/><Relationship Id="rId8" Type="http://schemas.openxmlformats.org/officeDocument/2006/relationships/slide" Target="slides/slide5.xml"/><Relationship Id="rId51" Type="http://schemas.openxmlformats.org/officeDocument/2006/relationships/font" Target="fonts/font3.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2599283C-4A35-47BA-BE2C-60E4B8DAF834}" type="datetimeFigureOut">
              <a:rPr lang="en-US"/>
              <a:pPr>
                <a:defRPr/>
              </a:pPr>
              <a:t>12/18/2015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57A3F74B-208B-4667-837D-3C1A6D6D9EF5}" type="slidenum">
              <a:rPr lang="en-US"/>
              <a:pPr>
                <a:defRPr/>
              </a:pPr>
              <a:t>‹#›</a:t>
            </a:fld>
            <a:endParaRPr lang="en-US"/>
          </a:p>
        </p:txBody>
      </p:sp>
    </p:spTree>
    <p:extLst>
      <p:ext uri="{BB962C8B-B14F-4D97-AF65-F5344CB8AC3E}">
        <p14:creationId xmlns:p14="http://schemas.microsoft.com/office/powerpoint/2010/main" val="174393997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7A3F74B-208B-4667-837D-3C1A6D6D9EF5}" type="slidenum">
              <a:rPr lang="en-US" smtClean="0"/>
              <a:pPr>
                <a:defRPr/>
              </a:pPr>
              <a:t>19</a:t>
            </a:fld>
            <a:endParaRPr lang="en-US"/>
          </a:p>
        </p:txBody>
      </p:sp>
    </p:spTree>
    <p:extLst>
      <p:ext uri="{BB962C8B-B14F-4D97-AF65-F5344CB8AC3E}">
        <p14:creationId xmlns:p14="http://schemas.microsoft.com/office/powerpoint/2010/main" val="3298583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Calibri" charset="0"/>
              </a:rPr>
              <a:t>Note: In terms of federal civilian firefighters (Fort Bragg, Cherry Point, Camp Lejeune, Sunny Point, etc.) there are no clear cases to determine if this benefit will pay.  It will ultimately be up to the Industrial Commission and any potential case law that may come from such a situation.</a:t>
            </a:r>
          </a:p>
          <a:p>
            <a:endParaRPr lang="en-US" dirty="0"/>
          </a:p>
        </p:txBody>
      </p:sp>
      <p:sp>
        <p:nvSpPr>
          <p:cNvPr id="4" name="Slide Number Placeholder 3"/>
          <p:cNvSpPr>
            <a:spLocks noGrp="1"/>
          </p:cNvSpPr>
          <p:nvPr>
            <p:ph type="sldNum" sz="quarter" idx="10"/>
          </p:nvPr>
        </p:nvSpPr>
        <p:spPr/>
        <p:txBody>
          <a:bodyPr/>
          <a:lstStyle/>
          <a:p>
            <a:pPr>
              <a:defRPr/>
            </a:pPr>
            <a:fld id="{57A3F74B-208B-4667-837D-3C1A6D6D9EF5}" type="slidenum">
              <a:rPr lang="en-US" smtClean="0"/>
              <a:pPr>
                <a:defRPr/>
              </a:pPr>
              <a:t>37</a:t>
            </a:fld>
            <a:endParaRPr lang="en-US"/>
          </a:p>
        </p:txBody>
      </p:sp>
    </p:spTree>
    <p:extLst>
      <p:ext uri="{BB962C8B-B14F-4D97-AF65-F5344CB8AC3E}">
        <p14:creationId xmlns:p14="http://schemas.microsoft.com/office/powerpoint/2010/main" val="41687442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OSFM - Flame"/>
          <p:cNvPicPr>
            <a:picLocks noChangeAspect="1" noChangeArrowheads="1"/>
          </p:cNvPicPr>
          <p:nvPr userDrawn="1"/>
        </p:nvPicPr>
        <p:blipFill>
          <a:blip r:embed="rId2" cstate="print"/>
          <a:srcRect/>
          <a:stretch>
            <a:fillRect/>
          </a:stretch>
        </p:blipFill>
        <p:spPr bwMode="auto">
          <a:xfrm>
            <a:off x="0" y="533400"/>
            <a:ext cx="3124200" cy="6324600"/>
          </a:xfrm>
          <a:prstGeom prst="rect">
            <a:avLst/>
          </a:prstGeom>
          <a:noFill/>
          <a:ln w="9525">
            <a:noFill/>
            <a:miter lim="800000"/>
            <a:headEnd/>
            <a:tailEnd/>
          </a:ln>
        </p:spPr>
      </p:pic>
      <p:pic>
        <p:nvPicPr>
          <p:cNvPr id="5" name="Picture 6" descr="OSFM - Color Logo"/>
          <p:cNvPicPr>
            <a:picLocks noChangeAspect="1" noChangeArrowheads="1"/>
          </p:cNvPicPr>
          <p:nvPr userDrawn="1"/>
        </p:nvPicPr>
        <p:blipFill>
          <a:blip r:embed="rId3" cstate="print"/>
          <a:srcRect/>
          <a:stretch>
            <a:fillRect/>
          </a:stretch>
        </p:blipFill>
        <p:spPr bwMode="auto">
          <a:xfrm>
            <a:off x="7872413" y="6159500"/>
            <a:ext cx="1195387" cy="622300"/>
          </a:xfrm>
          <a:prstGeom prst="rect">
            <a:avLst/>
          </a:prstGeom>
          <a:noFill/>
          <a:ln w="9525">
            <a:noFill/>
            <a:miter lim="800000"/>
            <a:headEnd/>
            <a:tailEnd/>
          </a:ln>
        </p:spPr>
      </p:pic>
      <p:sp>
        <p:nvSpPr>
          <p:cNvPr id="6" name="Line 5"/>
          <p:cNvSpPr>
            <a:spLocks noChangeShapeType="1"/>
          </p:cNvSpPr>
          <p:nvPr userDrawn="1"/>
        </p:nvSpPr>
        <p:spPr bwMode="auto">
          <a:xfrm>
            <a:off x="1295400" y="1143000"/>
            <a:ext cx="7848600" cy="0"/>
          </a:xfrm>
          <a:prstGeom prst="line">
            <a:avLst/>
          </a:prstGeom>
          <a:noFill/>
          <a:ln w="57150">
            <a:solidFill>
              <a:schemeClr val="bg2"/>
            </a:solidFill>
            <a:round/>
            <a:headEnd/>
            <a:tailEnd/>
          </a:ln>
          <a:effectLst/>
        </p:spPr>
        <p:txBody>
          <a:bodyPr wrap="none" anchor="ctr"/>
          <a:lstStyle/>
          <a:p>
            <a:pPr>
              <a:defRPr/>
            </a:pPr>
            <a:endParaRPr lang="en-US"/>
          </a:p>
        </p:txBody>
      </p:sp>
      <p:sp>
        <p:nvSpPr>
          <p:cNvPr id="7" name="Line 8"/>
          <p:cNvSpPr>
            <a:spLocks noChangeShapeType="1"/>
          </p:cNvSpPr>
          <p:nvPr userDrawn="1"/>
        </p:nvSpPr>
        <p:spPr bwMode="auto">
          <a:xfrm>
            <a:off x="2971800" y="3048000"/>
            <a:ext cx="6172200" cy="0"/>
          </a:xfrm>
          <a:prstGeom prst="line">
            <a:avLst/>
          </a:prstGeom>
          <a:noFill/>
          <a:ln w="57150">
            <a:solidFill>
              <a:schemeClr val="bg2"/>
            </a:solidFill>
            <a:round/>
            <a:headEnd/>
            <a:tailEnd/>
          </a:ln>
          <a:effectLst/>
        </p:spPr>
        <p:txBody>
          <a:bodyPr wrap="none" anchor="ctr"/>
          <a:lstStyle/>
          <a:p>
            <a:pPr>
              <a:defRPr/>
            </a:pPr>
            <a:endParaRPr lang="en-US"/>
          </a:p>
        </p:txBody>
      </p:sp>
      <p:sp>
        <p:nvSpPr>
          <p:cNvPr id="50179" name="Rectangle 3"/>
          <p:cNvSpPr>
            <a:spLocks noGrp="1" noChangeArrowheads="1"/>
          </p:cNvSpPr>
          <p:nvPr>
            <p:ph type="ctrTitle"/>
          </p:nvPr>
        </p:nvSpPr>
        <p:spPr>
          <a:xfrm>
            <a:off x="2895600" y="1343025"/>
            <a:ext cx="6143625" cy="1495425"/>
          </a:xfrm>
        </p:spPr>
        <p:txBody>
          <a:bodyPr/>
          <a:lstStyle>
            <a:lvl1pPr algn="ctr">
              <a:defRPr/>
            </a:lvl1pPr>
          </a:lstStyle>
          <a:p>
            <a:r>
              <a:rPr lang="en-US"/>
              <a:t>Click to edit Master title style</a:t>
            </a:r>
          </a:p>
        </p:txBody>
      </p:sp>
      <p:sp>
        <p:nvSpPr>
          <p:cNvPr id="50180" name="Rectangle 4"/>
          <p:cNvSpPr>
            <a:spLocks noGrp="1" noChangeArrowheads="1"/>
          </p:cNvSpPr>
          <p:nvPr>
            <p:ph type="subTitle" idx="1"/>
          </p:nvPr>
        </p:nvSpPr>
        <p:spPr>
          <a:xfrm>
            <a:off x="2943225" y="3352800"/>
            <a:ext cx="6091238" cy="1752600"/>
          </a:xfrm>
        </p:spPr>
        <p:txBody>
          <a:bodyPr/>
          <a:lstStyle>
            <a:lvl1pPr marL="0" indent="0" algn="ctr">
              <a:buFont typeface="Monotype Sorts" pitchFamily="2" charset="2"/>
              <a:buNone/>
              <a:defRPr/>
            </a:lvl1pPr>
          </a:lstStyle>
          <a:p>
            <a:r>
              <a:rPr lang="en-US"/>
              <a:t>Click to edit Master subtitle style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2600" y="3200400"/>
            <a:ext cx="6665913" cy="958497"/>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752600" y="1700213"/>
            <a:ext cx="6665913" cy="10556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295400"/>
            <a:ext cx="3429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257800" y="1295400"/>
            <a:ext cx="3657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0200" y="276196"/>
            <a:ext cx="1865313" cy="1158904"/>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00200" y="1447800"/>
            <a:ext cx="1865313" cy="4678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7123112"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71231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71231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OSFM - Flame"/>
          <p:cNvPicPr>
            <a:picLocks noChangeAspect="1" noChangeArrowheads="1"/>
          </p:cNvPicPr>
          <p:nvPr userDrawn="1"/>
        </p:nvPicPr>
        <p:blipFill>
          <a:blip r:embed="rId2" cstate="print"/>
          <a:srcRect/>
          <a:stretch>
            <a:fillRect/>
          </a:stretch>
        </p:blipFill>
        <p:spPr bwMode="auto">
          <a:xfrm>
            <a:off x="-31750" y="533400"/>
            <a:ext cx="3155950" cy="6324600"/>
          </a:xfrm>
          <a:prstGeom prst="rect">
            <a:avLst/>
          </a:prstGeom>
          <a:noFill/>
          <a:ln w="9525">
            <a:noFill/>
            <a:miter lim="800000"/>
            <a:headEnd/>
            <a:tailEnd/>
          </a:ln>
        </p:spPr>
      </p:pic>
      <p:pic>
        <p:nvPicPr>
          <p:cNvPr id="5" name="Picture 6" descr="OSFM - Color Logo"/>
          <p:cNvPicPr>
            <a:picLocks noChangeAspect="1" noChangeArrowheads="1"/>
          </p:cNvPicPr>
          <p:nvPr userDrawn="1"/>
        </p:nvPicPr>
        <p:blipFill>
          <a:blip r:embed="rId3" cstate="print"/>
          <a:srcRect/>
          <a:stretch>
            <a:fillRect/>
          </a:stretch>
        </p:blipFill>
        <p:spPr bwMode="auto">
          <a:xfrm>
            <a:off x="7872413" y="6159500"/>
            <a:ext cx="1195387" cy="622300"/>
          </a:xfrm>
          <a:prstGeom prst="rect">
            <a:avLst/>
          </a:prstGeom>
          <a:noFill/>
          <a:ln w="9525">
            <a:noFill/>
            <a:miter lim="800000"/>
            <a:headEnd/>
            <a:tailEnd/>
          </a:ln>
        </p:spPr>
      </p:pic>
      <p:sp>
        <p:nvSpPr>
          <p:cNvPr id="6" name="Line 5"/>
          <p:cNvSpPr>
            <a:spLocks noChangeShapeType="1"/>
          </p:cNvSpPr>
          <p:nvPr userDrawn="1"/>
        </p:nvSpPr>
        <p:spPr bwMode="auto">
          <a:xfrm>
            <a:off x="1295400" y="1143000"/>
            <a:ext cx="7848600" cy="0"/>
          </a:xfrm>
          <a:prstGeom prst="line">
            <a:avLst/>
          </a:prstGeom>
          <a:noFill/>
          <a:ln w="57150">
            <a:solidFill>
              <a:schemeClr val="bg2"/>
            </a:solidFill>
            <a:round/>
            <a:headEnd/>
            <a:tailEnd/>
          </a:ln>
          <a:effectLst/>
        </p:spPr>
        <p:txBody>
          <a:bodyPr wrap="none" anchor="ctr"/>
          <a:lstStyle/>
          <a:p>
            <a:pPr>
              <a:defRPr/>
            </a:pPr>
            <a:endParaRPr lang="en-US"/>
          </a:p>
        </p:txBody>
      </p:sp>
      <p:sp>
        <p:nvSpPr>
          <p:cNvPr id="7" name="Line 8"/>
          <p:cNvSpPr>
            <a:spLocks noChangeShapeType="1"/>
          </p:cNvSpPr>
          <p:nvPr userDrawn="1"/>
        </p:nvSpPr>
        <p:spPr bwMode="auto">
          <a:xfrm>
            <a:off x="2971800" y="3048000"/>
            <a:ext cx="6172200" cy="0"/>
          </a:xfrm>
          <a:prstGeom prst="line">
            <a:avLst/>
          </a:prstGeom>
          <a:noFill/>
          <a:ln w="57150">
            <a:solidFill>
              <a:schemeClr val="bg2"/>
            </a:solidFill>
            <a:round/>
            <a:headEnd/>
            <a:tailEnd/>
          </a:ln>
          <a:effectLst/>
        </p:spPr>
        <p:txBody>
          <a:bodyPr wrap="none" anchor="ctr"/>
          <a:lstStyle/>
          <a:p>
            <a:pPr>
              <a:defRPr/>
            </a:pPr>
            <a:endParaRPr lang="en-US"/>
          </a:p>
        </p:txBody>
      </p:sp>
      <p:sp>
        <p:nvSpPr>
          <p:cNvPr id="50179" name="Rectangle 3"/>
          <p:cNvSpPr>
            <a:spLocks noGrp="1" noChangeArrowheads="1"/>
          </p:cNvSpPr>
          <p:nvPr>
            <p:ph type="ctrTitle"/>
          </p:nvPr>
        </p:nvSpPr>
        <p:spPr>
          <a:xfrm>
            <a:off x="2895600" y="1343025"/>
            <a:ext cx="6143625" cy="1495425"/>
          </a:xfrm>
        </p:spPr>
        <p:txBody>
          <a:bodyPr/>
          <a:lstStyle>
            <a:lvl1pPr algn="ctr">
              <a:defRPr/>
            </a:lvl1pPr>
          </a:lstStyle>
          <a:p>
            <a:r>
              <a:rPr lang="en-US"/>
              <a:t>Click to edit Master title style</a:t>
            </a:r>
          </a:p>
        </p:txBody>
      </p:sp>
      <p:sp>
        <p:nvSpPr>
          <p:cNvPr id="50180" name="Rectangle 4"/>
          <p:cNvSpPr>
            <a:spLocks noGrp="1" noChangeArrowheads="1"/>
          </p:cNvSpPr>
          <p:nvPr>
            <p:ph type="subTitle" idx="1"/>
          </p:nvPr>
        </p:nvSpPr>
        <p:spPr>
          <a:xfrm>
            <a:off x="2943225" y="3352800"/>
            <a:ext cx="6091238" cy="1752600"/>
          </a:xfrm>
        </p:spPr>
        <p:txBody>
          <a:bodyPr/>
          <a:lstStyle>
            <a:lvl1pPr marL="0" indent="0" algn="ctr">
              <a:buFont typeface="Monotype Sorts" pitchFamily="2" charset="2"/>
              <a:buNone/>
              <a:defRPr/>
            </a:lvl1pPr>
          </a:lstStyle>
          <a:p>
            <a:r>
              <a:rPr lang="en-US"/>
              <a:t>Click to edit Master subtitle style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2600" y="3200400"/>
            <a:ext cx="6665913" cy="958497"/>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752600" y="1700213"/>
            <a:ext cx="6665913" cy="10556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295400"/>
            <a:ext cx="3429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257800" y="1295400"/>
            <a:ext cx="3657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0200" y="276196"/>
            <a:ext cx="1865313" cy="1158904"/>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00200" y="1447800"/>
            <a:ext cx="1865313" cy="4678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7123112"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71231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71231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00" y="1295400"/>
            <a:ext cx="30099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05500" y="1295400"/>
            <a:ext cx="30099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71800"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971800" y="5334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971800" y="533400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OSFM - Flame"/>
          <p:cNvPicPr>
            <a:picLocks noChangeAspect="1" noChangeArrowheads="1"/>
          </p:cNvPicPr>
          <p:nvPr userDrawn="1"/>
        </p:nvPicPr>
        <p:blipFill>
          <a:blip r:embed="rId2" cstate="print"/>
          <a:srcRect/>
          <a:stretch>
            <a:fillRect/>
          </a:stretch>
        </p:blipFill>
        <p:spPr bwMode="auto">
          <a:xfrm>
            <a:off x="-31750" y="533400"/>
            <a:ext cx="3155950" cy="6324600"/>
          </a:xfrm>
          <a:prstGeom prst="rect">
            <a:avLst/>
          </a:prstGeom>
          <a:noFill/>
          <a:ln w="9525">
            <a:noFill/>
            <a:miter lim="800000"/>
            <a:headEnd/>
            <a:tailEnd/>
          </a:ln>
        </p:spPr>
      </p:pic>
      <p:pic>
        <p:nvPicPr>
          <p:cNvPr id="5" name="Picture 6" descr="OSFM - Color Logo"/>
          <p:cNvPicPr>
            <a:picLocks noChangeAspect="1" noChangeArrowheads="1"/>
          </p:cNvPicPr>
          <p:nvPr userDrawn="1"/>
        </p:nvPicPr>
        <p:blipFill>
          <a:blip r:embed="rId3" cstate="print"/>
          <a:srcRect/>
          <a:stretch>
            <a:fillRect/>
          </a:stretch>
        </p:blipFill>
        <p:spPr bwMode="auto">
          <a:xfrm>
            <a:off x="7872413" y="6159500"/>
            <a:ext cx="1195387" cy="622300"/>
          </a:xfrm>
          <a:prstGeom prst="rect">
            <a:avLst/>
          </a:prstGeom>
          <a:noFill/>
          <a:ln w="9525">
            <a:noFill/>
            <a:miter lim="800000"/>
            <a:headEnd/>
            <a:tailEnd/>
          </a:ln>
        </p:spPr>
      </p:pic>
      <p:sp>
        <p:nvSpPr>
          <p:cNvPr id="6" name="Line 5"/>
          <p:cNvSpPr>
            <a:spLocks noChangeShapeType="1"/>
          </p:cNvSpPr>
          <p:nvPr userDrawn="1"/>
        </p:nvSpPr>
        <p:spPr bwMode="auto">
          <a:xfrm>
            <a:off x="1295400" y="1143000"/>
            <a:ext cx="7848600" cy="0"/>
          </a:xfrm>
          <a:prstGeom prst="line">
            <a:avLst/>
          </a:prstGeom>
          <a:noFill/>
          <a:ln w="57150">
            <a:solidFill>
              <a:schemeClr val="bg2"/>
            </a:solidFill>
            <a:round/>
            <a:headEnd/>
            <a:tailEnd/>
          </a:ln>
          <a:effectLst/>
        </p:spPr>
        <p:txBody>
          <a:bodyPr wrap="none" anchor="ctr"/>
          <a:lstStyle/>
          <a:p>
            <a:pPr>
              <a:defRPr/>
            </a:pPr>
            <a:endParaRPr lang="en-US"/>
          </a:p>
        </p:txBody>
      </p:sp>
      <p:sp>
        <p:nvSpPr>
          <p:cNvPr id="7" name="Line 8"/>
          <p:cNvSpPr>
            <a:spLocks noChangeShapeType="1"/>
          </p:cNvSpPr>
          <p:nvPr userDrawn="1"/>
        </p:nvSpPr>
        <p:spPr bwMode="auto">
          <a:xfrm>
            <a:off x="2971800" y="3048000"/>
            <a:ext cx="6172200" cy="0"/>
          </a:xfrm>
          <a:prstGeom prst="line">
            <a:avLst/>
          </a:prstGeom>
          <a:noFill/>
          <a:ln w="57150">
            <a:solidFill>
              <a:schemeClr val="bg2"/>
            </a:solidFill>
            <a:round/>
            <a:headEnd/>
            <a:tailEnd/>
          </a:ln>
          <a:effectLst/>
        </p:spPr>
        <p:txBody>
          <a:bodyPr wrap="none" anchor="ctr"/>
          <a:lstStyle/>
          <a:p>
            <a:pPr>
              <a:defRPr/>
            </a:pPr>
            <a:endParaRPr lang="en-US"/>
          </a:p>
        </p:txBody>
      </p:sp>
      <p:sp>
        <p:nvSpPr>
          <p:cNvPr id="50179" name="Rectangle 3"/>
          <p:cNvSpPr>
            <a:spLocks noGrp="1" noChangeArrowheads="1"/>
          </p:cNvSpPr>
          <p:nvPr>
            <p:ph type="ctrTitle"/>
          </p:nvPr>
        </p:nvSpPr>
        <p:spPr>
          <a:xfrm>
            <a:off x="2895600" y="1343025"/>
            <a:ext cx="6143625" cy="1495425"/>
          </a:xfrm>
        </p:spPr>
        <p:txBody>
          <a:bodyPr/>
          <a:lstStyle>
            <a:lvl1pPr algn="ctr">
              <a:defRPr/>
            </a:lvl1pPr>
          </a:lstStyle>
          <a:p>
            <a:r>
              <a:rPr lang="en-US"/>
              <a:t>Click to edit Master title style</a:t>
            </a:r>
          </a:p>
        </p:txBody>
      </p:sp>
      <p:sp>
        <p:nvSpPr>
          <p:cNvPr id="50180" name="Rectangle 4"/>
          <p:cNvSpPr>
            <a:spLocks noGrp="1" noChangeArrowheads="1"/>
          </p:cNvSpPr>
          <p:nvPr>
            <p:ph type="subTitle" idx="1"/>
          </p:nvPr>
        </p:nvSpPr>
        <p:spPr>
          <a:xfrm>
            <a:off x="2943225" y="3352800"/>
            <a:ext cx="6091238" cy="1752600"/>
          </a:xfrm>
        </p:spPr>
        <p:txBody>
          <a:bodyPr/>
          <a:lstStyle>
            <a:lvl1pPr marL="0" indent="0" algn="ctr">
              <a:buFont typeface="Monotype Sorts" pitchFamily="2" charset="2"/>
              <a:buNone/>
              <a:defRPr/>
            </a:lvl1pPr>
          </a:lstStyle>
          <a:p>
            <a:r>
              <a:rPr lang="en-US"/>
              <a:t>Click to edit Master subtitle style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2.png"/><Relationship Id="rId5" Type="http://schemas.openxmlformats.org/officeDocument/2006/relationships/slideLayout" Target="../slideLayouts/slideLayout12.xml"/><Relationship Id="rId10" Type="http://schemas.openxmlformats.org/officeDocument/2006/relationships/image" Target="../media/image4.jpeg"/><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2.png"/><Relationship Id="rId5" Type="http://schemas.openxmlformats.org/officeDocument/2006/relationships/slideLayout" Target="../slideLayouts/slideLayout20.xml"/><Relationship Id="rId10" Type="http://schemas.openxmlformats.org/officeDocument/2006/relationships/image" Target="../media/image5.jpeg"/><Relationship Id="rId4" Type="http://schemas.openxmlformats.org/officeDocument/2006/relationships/slideLayout" Target="../slideLayouts/slideLayout19.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8" descr="OSFM - Flame"/>
          <p:cNvPicPr>
            <a:picLocks noChangeAspect="1" noChangeArrowheads="1"/>
          </p:cNvPicPr>
          <p:nvPr/>
        </p:nvPicPr>
        <p:blipFill>
          <a:blip r:embed="rId9" cstate="print"/>
          <a:srcRect/>
          <a:stretch>
            <a:fillRect/>
          </a:stretch>
        </p:blipFill>
        <p:spPr bwMode="auto">
          <a:xfrm>
            <a:off x="-31750" y="533400"/>
            <a:ext cx="3155950" cy="6324600"/>
          </a:xfrm>
          <a:prstGeom prst="rect">
            <a:avLst/>
          </a:prstGeom>
          <a:noFill/>
          <a:ln w="9525">
            <a:noFill/>
            <a:miter lim="800000"/>
            <a:headEnd/>
            <a:tailEnd/>
          </a:ln>
        </p:spPr>
      </p:pic>
      <p:sp>
        <p:nvSpPr>
          <p:cNvPr id="3075" name="Rectangle 3"/>
          <p:cNvSpPr>
            <a:spLocks noGrp="1" noChangeArrowheads="1"/>
          </p:cNvSpPr>
          <p:nvPr>
            <p:ph type="title"/>
          </p:nvPr>
        </p:nvSpPr>
        <p:spPr bwMode="auto">
          <a:xfrm>
            <a:off x="1143000" y="228600"/>
            <a:ext cx="8001000" cy="1495425"/>
          </a:xfrm>
          <a:prstGeom prst="rect">
            <a:avLst/>
          </a:prstGeom>
          <a:noFill/>
          <a:ln w="9525" algn="ctr">
            <a:noFill/>
            <a:miter lim="800000"/>
            <a:headEnd/>
            <a:tailEnd/>
          </a:ln>
          <a:effectLst>
            <a:outerShdw dist="28398" dir="1593903" algn="ctr" rotWithShape="0">
              <a:srgbClr val="969696">
                <a:alpha val="50000"/>
              </a:srgbClr>
            </a:outerShdw>
          </a:effectLst>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1028" name="Rectangle 4"/>
          <p:cNvSpPr>
            <a:spLocks noGrp="1" noChangeArrowheads="1"/>
          </p:cNvSpPr>
          <p:nvPr>
            <p:ph type="body" idx="1"/>
          </p:nvPr>
        </p:nvSpPr>
        <p:spPr bwMode="auto">
          <a:xfrm>
            <a:off x="2743200" y="1295400"/>
            <a:ext cx="6172200" cy="4800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90" name="Line 18"/>
          <p:cNvSpPr>
            <a:spLocks noChangeShapeType="1"/>
          </p:cNvSpPr>
          <p:nvPr/>
        </p:nvSpPr>
        <p:spPr bwMode="auto">
          <a:xfrm>
            <a:off x="1074738" y="990600"/>
            <a:ext cx="8069262" cy="1588"/>
          </a:xfrm>
          <a:prstGeom prst="line">
            <a:avLst/>
          </a:prstGeom>
          <a:noFill/>
          <a:ln w="57150">
            <a:solidFill>
              <a:schemeClr val="bg2"/>
            </a:solidFill>
            <a:round/>
            <a:headEnd/>
            <a:tailEnd/>
          </a:ln>
          <a:effectLst/>
        </p:spPr>
        <p:txBody>
          <a:bodyPr wrap="none" anchor="ctr"/>
          <a:lstStyle/>
          <a:p>
            <a:pPr>
              <a:defRPr/>
            </a:pPr>
            <a:endParaRPr lang="en-US"/>
          </a:p>
        </p:txBody>
      </p:sp>
      <p:pic>
        <p:nvPicPr>
          <p:cNvPr id="1030" name="Picture 22" descr="OSFM - Color Logo"/>
          <p:cNvPicPr>
            <a:picLocks noChangeAspect="1" noChangeArrowheads="1"/>
          </p:cNvPicPr>
          <p:nvPr/>
        </p:nvPicPr>
        <p:blipFill>
          <a:blip r:embed="rId10" cstate="print"/>
          <a:srcRect/>
          <a:stretch>
            <a:fillRect/>
          </a:stretch>
        </p:blipFill>
        <p:spPr bwMode="auto">
          <a:xfrm>
            <a:off x="7872413" y="6159500"/>
            <a:ext cx="1195387" cy="622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0" r:id="rId1"/>
    <p:sldLayoutId id="2147483700" r:id="rId2"/>
    <p:sldLayoutId id="2147483701" r:id="rId3"/>
    <p:sldLayoutId id="2147483702" r:id="rId4"/>
    <p:sldLayoutId id="2147483703" r:id="rId5"/>
    <p:sldLayoutId id="2147483704" r:id="rId6"/>
    <p:sldLayoutId id="2147483705" r:id="rId7"/>
  </p:sldLayoutIdLst>
  <p:timing>
    <p:tnLst>
      <p:par>
        <p:cTn id="1" dur="indefinite" restart="never" nodeType="tmRoot"/>
      </p:par>
    </p:tnLst>
  </p:timing>
  <p:txStyles>
    <p:titleStyle>
      <a:lvl1pPr algn="l" rtl="0" eaLnBrk="0" fontAlgn="base" hangingPunct="0">
        <a:spcBef>
          <a:spcPct val="0"/>
        </a:spcBef>
        <a:spcAft>
          <a:spcPct val="0"/>
        </a:spcAft>
        <a:defRPr sz="4600">
          <a:solidFill>
            <a:srgbClr val="993300"/>
          </a:solidFill>
          <a:latin typeface="+mj-lt"/>
          <a:ea typeface="+mj-ea"/>
          <a:cs typeface="+mj-cs"/>
        </a:defRPr>
      </a:lvl1pPr>
      <a:lvl2pPr algn="l" rtl="0" eaLnBrk="0" fontAlgn="base" hangingPunct="0">
        <a:spcBef>
          <a:spcPct val="0"/>
        </a:spcBef>
        <a:spcAft>
          <a:spcPct val="0"/>
        </a:spcAft>
        <a:defRPr sz="4600">
          <a:solidFill>
            <a:srgbClr val="993300"/>
          </a:solidFill>
          <a:latin typeface="FrnkGothITC Hv BT" pitchFamily="34" charset="0"/>
        </a:defRPr>
      </a:lvl2pPr>
      <a:lvl3pPr algn="l" rtl="0" eaLnBrk="0" fontAlgn="base" hangingPunct="0">
        <a:spcBef>
          <a:spcPct val="0"/>
        </a:spcBef>
        <a:spcAft>
          <a:spcPct val="0"/>
        </a:spcAft>
        <a:defRPr sz="4600">
          <a:solidFill>
            <a:srgbClr val="993300"/>
          </a:solidFill>
          <a:latin typeface="FrnkGothITC Hv BT" pitchFamily="34" charset="0"/>
        </a:defRPr>
      </a:lvl3pPr>
      <a:lvl4pPr algn="l" rtl="0" eaLnBrk="0" fontAlgn="base" hangingPunct="0">
        <a:spcBef>
          <a:spcPct val="0"/>
        </a:spcBef>
        <a:spcAft>
          <a:spcPct val="0"/>
        </a:spcAft>
        <a:defRPr sz="4600">
          <a:solidFill>
            <a:srgbClr val="993300"/>
          </a:solidFill>
          <a:latin typeface="FrnkGothITC Hv BT" pitchFamily="34" charset="0"/>
        </a:defRPr>
      </a:lvl4pPr>
      <a:lvl5pPr algn="l" rtl="0" eaLnBrk="0" fontAlgn="base" hangingPunct="0">
        <a:spcBef>
          <a:spcPct val="0"/>
        </a:spcBef>
        <a:spcAft>
          <a:spcPct val="0"/>
        </a:spcAft>
        <a:defRPr sz="4600">
          <a:solidFill>
            <a:srgbClr val="993300"/>
          </a:solidFill>
          <a:latin typeface="FrnkGothITC Hv BT" pitchFamily="34" charset="0"/>
        </a:defRPr>
      </a:lvl5pPr>
      <a:lvl6pPr marL="457200" algn="l" rtl="0" eaLnBrk="0" fontAlgn="base" hangingPunct="0">
        <a:spcBef>
          <a:spcPct val="0"/>
        </a:spcBef>
        <a:spcAft>
          <a:spcPct val="0"/>
        </a:spcAft>
        <a:defRPr sz="4600">
          <a:solidFill>
            <a:srgbClr val="993300"/>
          </a:solidFill>
          <a:latin typeface="FrnkGothITC Hv BT" pitchFamily="34" charset="0"/>
        </a:defRPr>
      </a:lvl6pPr>
      <a:lvl7pPr marL="914400" algn="l" rtl="0" eaLnBrk="0" fontAlgn="base" hangingPunct="0">
        <a:spcBef>
          <a:spcPct val="0"/>
        </a:spcBef>
        <a:spcAft>
          <a:spcPct val="0"/>
        </a:spcAft>
        <a:defRPr sz="4600">
          <a:solidFill>
            <a:srgbClr val="993300"/>
          </a:solidFill>
          <a:latin typeface="FrnkGothITC Hv BT" pitchFamily="34" charset="0"/>
        </a:defRPr>
      </a:lvl7pPr>
      <a:lvl8pPr marL="1371600" algn="l" rtl="0" eaLnBrk="0" fontAlgn="base" hangingPunct="0">
        <a:spcBef>
          <a:spcPct val="0"/>
        </a:spcBef>
        <a:spcAft>
          <a:spcPct val="0"/>
        </a:spcAft>
        <a:defRPr sz="4600">
          <a:solidFill>
            <a:srgbClr val="993300"/>
          </a:solidFill>
          <a:latin typeface="FrnkGothITC Hv BT" pitchFamily="34" charset="0"/>
        </a:defRPr>
      </a:lvl8pPr>
      <a:lvl9pPr marL="1828800" algn="l" rtl="0" eaLnBrk="0" fontAlgn="base" hangingPunct="0">
        <a:spcBef>
          <a:spcPct val="0"/>
        </a:spcBef>
        <a:spcAft>
          <a:spcPct val="0"/>
        </a:spcAft>
        <a:defRPr sz="4600">
          <a:solidFill>
            <a:srgbClr val="993300"/>
          </a:solidFill>
          <a:latin typeface="FrnkGothITC Hv BT" pitchFamily="34" charset="0"/>
        </a:defRPr>
      </a:lvl9pPr>
    </p:titleStyle>
    <p:bodyStyle>
      <a:lvl1pPr marL="342900" indent="-342900" algn="l" rtl="0" eaLnBrk="0" fontAlgn="base" hangingPunct="0">
        <a:spcBef>
          <a:spcPct val="20000"/>
        </a:spcBef>
        <a:spcAft>
          <a:spcPct val="0"/>
        </a:spcAft>
        <a:buClr>
          <a:srgbClr val="993300"/>
        </a:buClr>
        <a:buSzPct val="50000"/>
        <a:buFont typeface="Monotype Sorts" pitchFamily="2" charset="2"/>
        <a:buChar char="n"/>
        <a:defRPr kumimoji="1" sz="2800">
          <a:solidFill>
            <a:schemeClr val="bg2"/>
          </a:solidFill>
          <a:latin typeface="+mn-lt"/>
          <a:ea typeface="+mn-ea"/>
          <a:cs typeface="+mn-cs"/>
        </a:defRPr>
      </a:lvl1pPr>
      <a:lvl2pPr marL="742950" indent="-285750" algn="l" rtl="0" eaLnBrk="0" fontAlgn="base" hangingPunct="0">
        <a:spcBef>
          <a:spcPct val="20000"/>
        </a:spcBef>
        <a:spcAft>
          <a:spcPct val="0"/>
        </a:spcAft>
        <a:buClr>
          <a:schemeClr val="bg2"/>
        </a:buClr>
        <a:buSzPct val="100000"/>
        <a:buChar char="–"/>
        <a:defRPr kumimoji="1" sz="2600">
          <a:solidFill>
            <a:schemeClr val="bg2"/>
          </a:solidFill>
          <a:latin typeface="+mn-lt"/>
        </a:defRPr>
      </a:lvl2pPr>
      <a:lvl3pPr marL="1143000" indent="-228600" algn="l" rtl="0" eaLnBrk="0" fontAlgn="base" hangingPunct="0">
        <a:spcBef>
          <a:spcPct val="20000"/>
        </a:spcBef>
        <a:spcAft>
          <a:spcPct val="0"/>
        </a:spcAft>
        <a:buClr>
          <a:srgbClr val="993300"/>
        </a:buClr>
        <a:buSzPct val="75000"/>
        <a:buChar char="•"/>
        <a:defRPr kumimoji="1" sz="2400">
          <a:solidFill>
            <a:schemeClr val="bg2"/>
          </a:solidFill>
          <a:latin typeface="+mn-lt"/>
        </a:defRPr>
      </a:lvl3pPr>
      <a:lvl4pPr marL="1600200" indent="-228600" algn="l" rtl="0" eaLnBrk="0" fontAlgn="base" hangingPunct="0">
        <a:spcBef>
          <a:spcPct val="20000"/>
        </a:spcBef>
        <a:spcAft>
          <a:spcPct val="0"/>
        </a:spcAft>
        <a:buClr>
          <a:schemeClr val="bg2"/>
        </a:buClr>
        <a:buSzPct val="100000"/>
        <a:defRPr kumimoji="1" sz="1000">
          <a:solidFill>
            <a:srgbClr val="000000"/>
          </a:solidFill>
          <a:latin typeface="FrnkGothITC Bk BT" pitchFamily="34" charset="0"/>
          <a:cs typeface="Times New Roman" pitchFamily="18" charset="0"/>
        </a:defRPr>
      </a:lvl4pPr>
      <a:lvl5pPr marL="2057400" indent="-228600" algn="l" rtl="0" eaLnBrk="0" fontAlgn="base" hangingPunct="0">
        <a:spcBef>
          <a:spcPct val="20000"/>
        </a:spcBef>
        <a:spcAft>
          <a:spcPct val="0"/>
        </a:spcAft>
        <a:buClr>
          <a:schemeClr val="bg2"/>
        </a:buClr>
        <a:buSzPct val="100000"/>
        <a:buChar char="–"/>
        <a:defRPr kumimoji="1" sz="2000">
          <a:solidFill>
            <a:schemeClr val="bg2"/>
          </a:solidFill>
          <a:latin typeface="+mn-lt"/>
          <a:cs typeface="Times New Roman" pitchFamily="18" charset="0"/>
        </a:defRPr>
      </a:lvl5pPr>
      <a:lvl6pPr marL="2514600" indent="-228600" algn="l" rtl="0" eaLnBrk="0" fontAlgn="base" hangingPunct="0">
        <a:spcBef>
          <a:spcPct val="20000"/>
        </a:spcBef>
        <a:spcAft>
          <a:spcPct val="0"/>
        </a:spcAft>
        <a:buClr>
          <a:schemeClr val="bg2"/>
        </a:buClr>
        <a:buSzPct val="100000"/>
        <a:buChar char="–"/>
        <a:defRPr kumimoji="1" sz="2000">
          <a:solidFill>
            <a:schemeClr val="bg2"/>
          </a:solidFill>
          <a:latin typeface="+mn-lt"/>
          <a:cs typeface="Times New Roman" pitchFamily="18" charset="0"/>
        </a:defRPr>
      </a:lvl6pPr>
      <a:lvl7pPr marL="2971800" indent="-228600" algn="l" rtl="0" eaLnBrk="0" fontAlgn="base" hangingPunct="0">
        <a:spcBef>
          <a:spcPct val="20000"/>
        </a:spcBef>
        <a:spcAft>
          <a:spcPct val="0"/>
        </a:spcAft>
        <a:buClr>
          <a:schemeClr val="bg2"/>
        </a:buClr>
        <a:buSzPct val="100000"/>
        <a:buChar char="–"/>
        <a:defRPr kumimoji="1" sz="2000">
          <a:solidFill>
            <a:schemeClr val="bg2"/>
          </a:solidFill>
          <a:latin typeface="+mn-lt"/>
          <a:cs typeface="Times New Roman" pitchFamily="18" charset="0"/>
        </a:defRPr>
      </a:lvl7pPr>
      <a:lvl8pPr marL="3429000" indent="-228600" algn="l" rtl="0" eaLnBrk="0" fontAlgn="base" hangingPunct="0">
        <a:spcBef>
          <a:spcPct val="20000"/>
        </a:spcBef>
        <a:spcAft>
          <a:spcPct val="0"/>
        </a:spcAft>
        <a:buClr>
          <a:schemeClr val="bg2"/>
        </a:buClr>
        <a:buSzPct val="100000"/>
        <a:buChar char="–"/>
        <a:defRPr kumimoji="1" sz="2000">
          <a:solidFill>
            <a:schemeClr val="bg2"/>
          </a:solidFill>
          <a:latin typeface="+mn-lt"/>
          <a:cs typeface="Times New Roman" pitchFamily="18" charset="0"/>
        </a:defRPr>
      </a:lvl8pPr>
      <a:lvl9pPr marL="3886200" indent="-228600" algn="l" rtl="0" eaLnBrk="0" fontAlgn="base" hangingPunct="0">
        <a:spcBef>
          <a:spcPct val="20000"/>
        </a:spcBef>
        <a:spcAft>
          <a:spcPct val="0"/>
        </a:spcAft>
        <a:buClr>
          <a:schemeClr val="bg2"/>
        </a:buClr>
        <a:buSzPct val="100000"/>
        <a:buChar char="–"/>
        <a:defRPr kumimoji="1" sz="2000">
          <a:solidFill>
            <a:schemeClr val="bg2"/>
          </a:solidFill>
          <a:latin typeface="+mn-lt"/>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9" descr="OSFM Flame 2.jpg"/>
          <p:cNvPicPr>
            <a:picLocks noChangeAspect="1"/>
          </p:cNvPicPr>
          <p:nvPr/>
        </p:nvPicPr>
        <p:blipFill>
          <a:blip r:embed="rId10" cstate="print"/>
          <a:srcRect/>
          <a:stretch>
            <a:fillRect/>
          </a:stretch>
        </p:blipFill>
        <p:spPr bwMode="auto">
          <a:xfrm>
            <a:off x="0" y="0"/>
            <a:ext cx="8570913" cy="6858000"/>
          </a:xfrm>
          <a:prstGeom prst="rect">
            <a:avLst/>
          </a:prstGeom>
          <a:noFill/>
          <a:ln w="9525">
            <a:noFill/>
            <a:miter lim="800000"/>
            <a:headEnd/>
            <a:tailEnd/>
          </a:ln>
        </p:spPr>
      </p:pic>
      <p:sp>
        <p:nvSpPr>
          <p:cNvPr id="3075" name="Rectangle 3"/>
          <p:cNvSpPr>
            <a:spLocks noGrp="1" noChangeArrowheads="1"/>
          </p:cNvSpPr>
          <p:nvPr>
            <p:ph type="title"/>
          </p:nvPr>
        </p:nvSpPr>
        <p:spPr bwMode="auto">
          <a:xfrm>
            <a:off x="1757363" y="228600"/>
            <a:ext cx="7386637" cy="1495425"/>
          </a:xfrm>
          <a:prstGeom prst="rect">
            <a:avLst/>
          </a:prstGeom>
          <a:noFill/>
          <a:ln w="9525" algn="ctr">
            <a:noFill/>
            <a:miter lim="800000"/>
            <a:headEnd/>
            <a:tailEnd/>
          </a:ln>
          <a:effectLst>
            <a:outerShdw dist="28398" dir="1593903" algn="ctr" rotWithShape="0">
              <a:srgbClr val="969696">
                <a:alpha val="50000"/>
              </a:srgbClr>
            </a:outerShdw>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title style</a:t>
            </a:r>
          </a:p>
        </p:txBody>
      </p:sp>
      <p:sp>
        <p:nvSpPr>
          <p:cNvPr id="2052" name="Rectangle 4"/>
          <p:cNvSpPr>
            <a:spLocks noGrp="1" noChangeArrowheads="1"/>
          </p:cNvSpPr>
          <p:nvPr>
            <p:ph type="body" idx="1"/>
          </p:nvPr>
        </p:nvSpPr>
        <p:spPr bwMode="auto">
          <a:xfrm>
            <a:off x="1752600" y="1295400"/>
            <a:ext cx="7162800" cy="4800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2053" name="Picture 22" descr="OSFM - Color Logo"/>
          <p:cNvPicPr>
            <a:picLocks noChangeAspect="1" noChangeArrowheads="1"/>
          </p:cNvPicPr>
          <p:nvPr/>
        </p:nvPicPr>
        <p:blipFill>
          <a:blip r:embed="rId11" cstate="print"/>
          <a:srcRect/>
          <a:stretch>
            <a:fillRect/>
          </a:stretch>
        </p:blipFill>
        <p:spPr bwMode="auto">
          <a:xfrm>
            <a:off x="7872413" y="6159500"/>
            <a:ext cx="1195387" cy="622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1" r:id="rId1"/>
    <p:sldLayoutId id="2147483706" r:id="rId2"/>
    <p:sldLayoutId id="2147483707" r:id="rId3"/>
    <p:sldLayoutId id="2147483708" r:id="rId4"/>
    <p:sldLayoutId id="2147483709" r:id="rId5"/>
    <p:sldLayoutId id="2147483710" r:id="rId6"/>
    <p:sldLayoutId id="2147483711" r:id="rId7"/>
    <p:sldLayoutId id="2147483712" r:id="rId8"/>
  </p:sldLayoutIdLst>
  <p:timing>
    <p:tnLst>
      <p:par>
        <p:cTn id="1" dur="indefinite" restart="never" nodeType="tmRoot"/>
      </p:par>
    </p:tnLst>
  </p:timing>
  <p:txStyles>
    <p:titleStyle>
      <a:lvl1pPr algn="l" rtl="0" eaLnBrk="0" fontAlgn="base" hangingPunct="0">
        <a:spcBef>
          <a:spcPct val="0"/>
        </a:spcBef>
        <a:spcAft>
          <a:spcPct val="0"/>
        </a:spcAft>
        <a:defRPr sz="4600">
          <a:solidFill>
            <a:srgbClr val="993300"/>
          </a:solidFill>
          <a:latin typeface="+mj-lt"/>
          <a:ea typeface="+mj-ea"/>
          <a:cs typeface="+mj-cs"/>
        </a:defRPr>
      </a:lvl1pPr>
      <a:lvl2pPr algn="l" rtl="0" eaLnBrk="0" fontAlgn="base" hangingPunct="0">
        <a:spcBef>
          <a:spcPct val="0"/>
        </a:spcBef>
        <a:spcAft>
          <a:spcPct val="0"/>
        </a:spcAft>
        <a:defRPr sz="4600">
          <a:solidFill>
            <a:srgbClr val="993300"/>
          </a:solidFill>
          <a:latin typeface="FrnkGothITC Hv BT" pitchFamily="34" charset="0"/>
        </a:defRPr>
      </a:lvl2pPr>
      <a:lvl3pPr algn="l" rtl="0" eaLnBrk="0" fontAlgn="base" hangingPunct="0">
        <a:spcBef>
          <a:spcPct val="0"/>
        </a:spcBef>
        <a:spcAft>
          <a:spcPct val="0"/>
        </a:spcAft>
        <a:defRPr sz="4600">
          <a:solidFill>
            <a:srgbClr val="993300"/>
          </a:solidFill>
          <a:latin typeface="FrnkGothITC Hv BT" pitchFamily="34" charset="0"/>
        </a:defRPr>
      </a:lvl3pPr>
      <a:lvl4pPr algn="l" rtl="0" eaLnBrk="0" fontAlgn="base" hangingPunct="0">
        <a:spcBef>
          <a:spcPct val="0"/>
        </a:spcBef>
        <a:spcAft>
          <a:spcPct val="0"/>
        </a:spcAft>
        <a:defRPr sz="4600">
          <a:solidFill>
            <a:srgbClr val="993300"/>
          </a:solidFill>
          <a:latin typeface="FrnkGothITC Hv BT" pitchFamily="34" charset="0"/>
        </a:defRPr>
      </a:lvl4pPr>
      <a:lvl5pPr algn="l" rtl="0" eaLnBrk="0" fontAlgn="base" hangingPunct="0">
        <a:spcBef>
          <a:spcPct val="0"/>
        </a:spcBef>
        <a:spcAft>
          <a:spcPct val="0"/>
        </a:spcAft>
        <a:defRPr sz="4600">
          <a:solidFill>
            <a:srgbClr val="993300"/>
          </a:solidFill>
          <a:latin typeface="FrnkGothITC Hv BT" pitchFamily="34" charset="0"/>
        </a:defRPr>
      </a:lvl5pPr>
      <a:lvl6pPr marL="457200" algn="l" rtl="0" eaLnBrk="0" fontAlgn="base" hangingPunct="0">
        <a:spcBef>
          <a:spcPct val="0"/>
        </a:spcBef>
        <a:spcAft>
          <a:spcPct val="0"/>
        </a:spcAft>
        <a:defRPr sz="4600">
          <a:solidFill>
            <a:srgbClr val="993300"/>
          </a:solidFill>
          <a:latin typeface="FrnkGothITC Hv BT" pitchFamily="34" charset="0"/>
        </a:defRPr>
      </a:lvl6pPr>
      <a:lvl7pPr marL="914400" algn="l" rtl="0" eaLnBrk="0" fontAlgn="base" hangingPunct="0">
        <a:spcBef>
          <a:spcPct val="0"/>
        </a:spcBef>
        <a:spcAft>
          <a:spcPct val="0"/>
        </a:spcAft>
        <a:defRPr sz="4600">
          <a:solidFill>
            <a:srgbClr val="993300"/>
          </a:solidFill>
          <a:latin typeface="FrnkGothITC Hv BT" pitchFamily="34" charset="0"/>
        </a:defRPr>
      </a:lvl7pPr>
      <a:lvl8pPr marL="1371600" algn="l" rtl="0" eaLnBrk="0" fontAlgn="base" hangingPunct="0">
        <a:spcBef>
          <a:spcPct val="0"/>
        </a:spcBef>
        <a:spcAft>
          <a:spcPct val="0"/>
        </a:spcAft>
        <a:defRPr sz="4600">
          <a:solidFill>
            <a:srgbClr val="993300"/>
          </a:solidFill>
          <a:latin typeface="FrnkGothITC Hv BT" pitchFamily="34" charset="0"/>
        </a:defRPr>
      </a:lvl8pPr>
      <a:lvl9pPr marL="1828800" algn="l" rtl="0" eaLnBrk="0" fontAlgn="base" hangingPunct="0">
        <a:spcBef>
          <a:spcPct val="0"/>
        </a:spcBef>
        <a:spcAft>
          <a:spcPct val="0"/>
        </a:spcAft>
        <a:defRPr sz="4600">
          <a:solidFill>
            <a:srgbClr val="993300"/>
          </a:solidFill>
          <a:latin typeface="FrnkGothITC Hv BT" pitchFamily="34" charset="0"/>
        </a:defRPr>
      </a:lvl9pPr>
    </p:titleStyle>
    <p:bodyStyle>
      <a:lvl1pPr marL="342900" indent="-342900" algn="l" rtl="0" eaLnBrk="0" fontAlgn="base" hangingPunct="0">
        <a:spcBef>
          <a:spcPct val="20000"/>
        </a:spcBef>
        <a:spcAft>
          <a:spcPct val="0"/>
        </a:spcAft>
        <a:buClr>
          <a:srgbClr val="993300"/>
        </a:buClr>
        <a:buSzPct val="50000"/>
        <a:buFont typeface="Monotype Sorts" pitchFamily="2" charset="2"/>
        <a:buChar char="n"/>
        <a:defRPr kumimoji="1" sz="2800">
          <a:solidFill>
            <a:schemeClr val="bg2"/>
          </a:solidFill>
          <a:latin typeface="+mn-lt"/>
          <a:ea typeface="+mn-ea"/>
          <a:cs typeface="+mn-cs"/>
        </a:defRPr>
      </a:lvl1pPr>
      <a:lvl2pPr marL="742950" indent="-285750" algn="l" rtl="0" eaLnBrk="0" fontAlgn="base" hangingPunct="0">
        <a:spcBef>
          <a:spcPct val="20000"/>
        </a:spcBef>
        <a:spcAft>
          <a:spcPct val="0"/>
        </a:spcAft>
        <a:buClr>
          <a:schemeClr val="bg2"/>
        </a:buClr>
        <a:buSzPct val="100000"/>
        <a:buChar char="–"/>
        <a:defRPr kumimoji="1" sz="2600">
          <a:solidFill>
            <a:schemeClr val="bg2"/>
          </a:solidFill>
          <a:latin typeface="+mn-lt"/>
        </a:defRPr>
      </a:lvl2pPr>
      <a:lvl3pPr marL="1143000" indent="-228600" algn="l" rtl="0" eaLnBrk="0" fontAlgn="base" hangingPunct="0">
        <a:spcBef>
          <a:spcPct val="20000"/>
        </a:spcBef>
        <a:spcAft>
          <a:spcPct val="0"/>
        </a:spcAft>
        <a:buClr>
          <a:srgbClr val="993300"/>
        </a:buClr>
        <a:buSzPct val="75000"/>
        <a:buChar char="•"/>
        <a:defRPr kumimoji="1" sz="2400">
          <a:solidFill>
            <a:schemeClr val="bg2"/>
          </a:solidFill>
          <a:latin typeface="+mn-lt"/>
        </a:defRPr>
      </a:lvl3pPr>
      <a:lvl4pPr marL="1600200" indent="-228600" algn="l" rtl="0" eaLnBrk="0" fontAlgn="base" hangingPunct="0">
        <a:spcBef>
          <a:spcPct val="20000"/>
        </a:spcBef>
        <a:spcAft>
          <a:spcPct val="0"/>
        </a:spcAft>
        <a:buClr>
          <a:schemeClr val="bg2"/>
        </a:buClr>
        <a:buSzPct val="100000"/>
        <a:defRPr kumimoji="1" sz="1000">
          <a:solidFill>
            <a:srgbClr val="000000"/>
          </a:solidFill>
          <a:latin typeface="FrnkGothITC Bk BT" pitchFamily="34" charset="0"/>
          <a:cs typeface="Times New Roman" pitchFamily="18" charset="0"/>
        </a:defRPr>
      </a:lvl4pPr>
      <a:lvl5pPr marL="2057400" indent="-228600" algn="l" rtl="0" eaLnBrk="0" fontAlgn="base" hangingPunct="0">
        <a:spcBef>
          <a:spcPct val="20000"/>
        </a:spcBef>
        <a:spcAft>
          <a:spcPct val="0"/>
        </a:spcAft>
        <a:buClr>
          <a:schemeClr val="bg2"/>
        </a:buClr>
        <a:buSzPct val="100000"/>
        <a:buChar char="–"/>
        <a:defRPr kumimoji="1" sz="2000">
          <a:solidFill>
            <a:schemeClr val="bg2"/>
          </a:solidFill>
          <a:latin typeface="+mn-lt"/>
          <a:cs typeface="Times New Roman" pitchFamily="18" charset="0"/>
        </a:defRPr>
      </a:lvl5pPr>
      <a:lvl6pPr marL="2514600" indent="-228600" algn="l" rtl="0" eaLnBrk="0" fontAlgn="base" hangingPunct="0">
        <a:spcBef>
          <a:spcPct val="20000"/>
        </a:spcBef>
        <a:spcAft>
          <a:spcPct val="0"/>
        </a:spcAft>
        <a:buClr>
          <a:schemeClr val="bg2"/>
        </a:buClr>
        <a:buSzPct val="100000"/>
        <a:buChar char="–"/>
        <a:defRPr kumimoji="1" sz="2000">
          <a:solidFill>
            <a:schemeClr val="bg2"/>
          </a:solidFill>
          <a:latin typeface="+mn-lt"/>
          <a:cs typeface="Times New Roman" pitchFamily="18" charset="0"/>
        </a:defRPr>
      </a:lvl6pPr>
      <a:lvl7pPr marL="2971800" indent="-228600" algn="l" rtl="0" eaLnBrk="0" fontAlgn="base" hangingPunct="0">
        <a:spcBef>
          <a:spcPct val="20000"/>
        </a:spcBef>
        <a:spcAft>
          <a:spcPct val="0"/>
        </a:spcAft>
        <a:buClr>
          <a:schemeClr val="bg2"/>
        </a:buClr>
        <a:buSzPct val="100000"/>
        <a:buChar char="–"/>
        <a:defRPr kumimoji="1" sz="2000">
          <a:solidFill>
            <a:schemeClr val="bg2"/>
          </a:solidFill>
          <a:latin typeface="+mn-lt"/>
          <a:cs typeface="Times New Roman" pitchFamily="18" charset="0"/>
        </a:defRPr>
      </a:lvl7pPr>
      <a:lvl8pPr marL="3429000" indent="-228600" algn="l" rtl="0" eaLnBrk="0" fontAlgn="base" hangingPunct="0">
        <a:spcBef>
          <a:spcPct val="20000"/>
        </a:spcBef>
        <a:spcAft>
          <a:spcPct val="0"/>
        </a:spcAft>
        <a:buClr>
          <a:schemeClr val="bg2"/>
        </a:buClr>
        <a:buSzPct val="100000"/>
        <a:buChar char="–"/>
        <a:defRPr kumimoji="1" sz="2000">
          <a:solidFill>
            <a:schemeClr val="bg2"/>
          </a:solidFill>
          <a:latin typeface="+mn-lt"/>
          <a:cs typeface="Times New Roman" pitchFamily="18" charset="0"/>
        </a:defRPr>
      </a:lvl8pPr>
      <a:lvl9pPr marL="3886200" indent="-228600" algn="l" rtl="0" eaLnBrk="0" fontAlgn="base" hangingPunct="0">
        <a:spcBef>
          <a:spcPct val="20000"/>
        </a:spcBef>
        <a:spcAft>
          <a:spcPct val="0"/>
        </a:spcAft>
        <a:buClr>
          <a:schemeClr val="bg2"/>
        </a:buClr>
        <a:buSzPct val="100000"/>
        <a:buChar char="–"/>
        <a:defRPr kumimoji="1" sz="2000">
          <a:solidFill>
            <a:schemeClr val="bg2"/>
          </a:solidFill>
          <a:latin typeface="+mn-lt"/>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5" descr="OSFM Flame 3.jpg"/>
          <p:cNvPicPr>
            <a:picLocks noChangeAspect="1"/>
          </p:cNvPicPr>
          <p:nvPr/>
        </p:nvPicPr>
        <p:blipFill>
          <a:blip r:embed="rId10" cstate="print"/>
          <a:srcRect/>
          <a:stretch>
            <a:fillRect/>
          </a:stretch>
        </p:blipFill>
        <p:spPr bwMode="auto">
          <a:xfrm>
            <a:off x="0" y="0"/>
            <a:ext cx="8875713" cy="6858000"/>
          </a:xfrm>
          <a:prstGeom prst="rect">
            <a:avLst/>
          </a:prstGeom>
          <a:noFill/>
          <a:ln w="9525">
            <a:noFill/>
            <a:miter lim="800000"/>
            <a:headEnd/>
            <a:tailEnd/>
          </a:ln>
        </p:spPr>
      </p:pic>
      <p:sp>
        <p:nvSpPr>
          <p:cNvPr id="3075" name="Rectangle 3"/>
          <p:cNvSpPr>
            <a:spLocks noGrp="1" noChangeArrowheads="1"/>
          </p:cNvSpPr>
          <p:nvPr>
            <p:ph type="title"/>
          </p:nvPr>
        </p:nvSpPr>
        <p:spPr bwMode="auto">
          <a:xfrm>
            <a:off x="265113" y="228600"/>
            <a:ext cx="8878887" cy="800100"/>
          </a:xfrm>
          <a:prstGeom prst="rect">
            <a:avLst/>
          </a:prstGeom>
          <a:noFill/>
          <a:ln w="9525" algn="ctr">
            <a:noFill/>
            <a:miter lim="800000"/>
            <a:headEnd/>
            <a:tailEnd/>
          </a:ln>
          <a:effectLst>
            <a:outerShdw dist="28398" dir="1593903" algn="ctr" rotWithShape="0">
              <a:srgbClr val="969696">
                <a:alpha val="50000"/>
              </a:srgbClr>
            </a:outerShdw>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title style</a:t>
            </a:r>
          </a:p>
        </p:txBody>
      </p:sp>
      <p:sp>
        <p:nvSpPr>
          <p:cNvPr id="3076" name="Rectangle 4"/>
          <p:cNvSpPr>
            <a:spLocks noGrp="1" noChangeArrowheads="1"/>
          </p:cNvSpPr>
          <p:nvPr>
            <p:ph type="body" idx="1"/>
          </p:nvPr>
        </p:nvSpPr>
        <p:spPr bwMode="auto">
          <a:xfrm>
            <a:off x="304800" y="1295400"/>
            <a:ext cx="8610600" cy="4800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3077" name="Picture 22" descr="OSFM - Color Logo"/>
          <p:cNvPicPr>
            <a:picLocks noChangeAspect="1" noChangeArrowheads="1"/>
          </p:cNvPicPr>
          <p:nvPr/>
        </p:nvPicPr>
        <p:blipFill>
          <a:blip r:embed="rId11" cstate="print"/>
          <a:srcRect/>
          <a:stretch>
            <a:fillRect/>
          </a:stretch>
        </p:blipFill>
        <p:spPr bwMode="auto">
          <a:xfrm>
            <a:off x="7872413" y="6159500"/>
            <a:ext cx="1195387" cy="622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2" r:id="rId1"/>
    <p:sldLayoutId id="2147483713" r:id="rId2"/>
    <p:sldLayoutId id="2147483714" r:id="rId3"/>
    <p:sldLayoutId id="2147483715" r:id="rId4"/>
    <p:sldLayoutId id="2147483716" r:id="rId5"/>
    <p:sldLayoutId id="2147483717" r:id="rId6"/>
    <p:sldLayoutId id="2147483718" r:id="rId7"/>
    <p:sldLayoutId id="2147483719" r:id="rId8"/>
  </p:sldLayoutIdLst>
  <p:timing>
    <p:tnLst>
      <p:par>
        <p:cTn id="1" dur="indefinite" restart="never" nodeType="tmRoot"/>
      </p:par>
    </p:tnLst>
  </p:timing>
  <p:txStyles>
    <p:titleStyle>
      <a:lvl1pPr algn="l" rtl="0" eaLnBrk="0" fontAlgn="base" hangingPunct="0">
        <a:spcBef>
          <a:spcPct val="0"/>
        </a:spcBef>
        <a:spcAft>
          <a:spcPct val="0"/>
        </a:spcAft>
        <a:defRPr sz="4600">
          <a:solidFill>
            <a:srgbClr val="993300"/>
          </a:solidFill>
          <a:latin typeface="+mj-lt"/>
          <a:ea typeface="+mj-ea"/>
          <a:cs typeface="+mj-cs"/>
        </a:defRPr>
      </a:lvl1pPr>
      <a:lvl2pPr algn="l" rtl="0" eaLnBrk="0" fontAlgn="base" hangingPunct="0">
        <a:spcBef>
          <a:spcPct val="0"/>
        </a:spcBef>
        <a:spcAft>
          <a:spcPct val="0"/>
        </a:spcAft>
        <a:defRPr sz="4600">
          <a:solidFill>
            <a:srgbClr val="993300"/>
          </a:solidFill>
          <a:latin typeface="FrnkGothITC Hv BT" pitchFamily="34" charset="0"/>
        </a:defRPr>
      </a:lvl2pPr>
      <a:lvl3pPr algn="l" rtl="0" eaLnBrk="0" fontAlgn="base" hangingPunct="0">
        <a:spcBef>
          <a:spcPct val="0"/>
        </a:spcBef>
        <a:spcAft>
          <a:spcPct val="0"/>
        </a:spcAft>
        <a:defRPr sz="4600">
          <a:solidFill>
            <a:srgbClr val="993300"/>
          </a:solidFill>
          <a:latin typeface="FrnkGothITC Hv BT" pitchFamily="34" charset="0"/>
        </a:defRPr>
      </a:lvl3pPr>
      <a:lvl4pPr algn="l" rtl="0" eaLnBrk="0" fontAlgn="base" hangingPunct="0">
        <a:spcBef>
          <a:spcPct val="0"/>
        </a:spcBef>
        <a:spcAft>
          <a:spcPct val="0"/>
        </a:spcAft>
        <a:defRPr sz="4600">
          <a:solidFill>
            <a:srgbClr val="993300"/>
          </a:solidFill>
          <a:latin typeface="FrnkGothITC Hv BT" pitchFamily="34" charset="0"/>
        </a:defRPr>
      </a:lvl4pPr>
      <a:lvl5pPr algn="l" rtl="0" eaLnBrk="0" fontAlgn="base" hangingPunct="0">
        <a:spcBef>
          <a:spcPct val="0"/>
        </a:spcBef>
        <a:spcAft>
          <a:spcPct val="0"/>
        </a:spcAft>
        <a:defRPr sz="4600">
          <a:solidFill>
            <a:srgbClr val="993300"/>
          </a:solidFill>
          <a:latin typeface="FrnkGothITC Hv BT" pitchFamily="34" charset="0"/>
        </a:defRPr>
      </a:lvl5pPr>
      <a:lvl6pPr marL="457200" algn="l" rtl="0" eaLnBrk="0" fontAlgn="base" hangingPunct="0">
        <a:spcBef>
          <a:spcPct val="0"/>
        </a:spcBef>
        <a:spcAft>
          <a:spcPct val="0"/>
        </a:spcAft>
        <a:defRPr sz="4600">
          <a:solidFill>
            <a:srgbClr val="993300"/>
          </a:solidFill>
          <a:latin typeface="FrnkGothITC Hv BT" pitchFamily="34" charset="0"/>
        </a:defRPr>
      </a:lvl6pPr>
      <a:lvl7pPr marL="914400" algn="l" rtl="0" eaLnBrk="0" fontAlgn="base" hangingPunct="0">
        <a:spcBef>
          <a:spcPct val="0"/>
        </a:spcBef>
        <a:spcAft>
          <a:spcPct val="0"/>
        </a:spcAft>
        <a:defRPr sz="4600">
          <a:solidFill>
            <a:srgbClr val="993300"/>
          </a:solidFill>
          <a:latin typeface="FrnkGothITC Hv BT" pitchFamily="34" charset="0"/>
        </a:defRPr>
      </a:lvl7pPr>
      <a:lvl8pPr marL="1371600" algn="l" rtl="0" eaLnBrk="0" fontAlgn="base" hangingPunct="0">
        <a:spcBef>
          <a:spcPct val="0"/>
        </a:spcBef>
        <a:spcAft>
          <a:spcPct val="0"/>
        </a:spcAft>
        <a:defRPr sz="4600">
          <a:solidFill>
            <a:srgbClr val="993300"/>
          </a:solidFill>
          <a:latin typeface="FrnkGothITC Hv BT" pitchFamily="34" charset="0"/>
        </a:defRPr>
      </a:lvl8pPr>
      <a:lvl9pPr marL="1828800" algn="l" rtl="0" eaLnBrk="0" fontAlgn="base" hangingPunct="0">
        <a:spcBef>
          <a:spcPct val="0"/>
        </a:spcBef>
        <a:spcAft>
          <a:spcPct val="0"/>
        </a:spcAft>
        <a:defRPr sz="4600">
          <a:solidFill>
            <a:srgbClr val="993300"/>
          </a:solidFill>
          <a:latin typeface="FrnkGothITC Hv BT" pitchFamily="34" charset="0"/>
        </a:defRPr>
      </a:lvl9pPr>
    </p:titleStyle>
    <p:bodyStyle>
      <a:lvl1pPr marL="342900" indent="-342900" algn="l" rtl="0" eaLnBrk="0" fontAlgn="base" hangingPunct="0">
        <a:spcBef>
          <a:spcPct val="20000"/>
        </a:spcBef>
        <a:spcAft>
          <a:spcPct val="0"/>
        </a:spcAft>
        <a:buClr>
          <a:srgbClr val="993300"/>
        </a:buClr>
        <a:buSzPct val="50000"/>
        <a:buFont typeface="Monotype Sorts" pitchFamily="2" charset="2"/>
        <a:buChar char="n"/>
        <a:defRPr kumimoji="1" sz="2800">
          <a:solidFill>
            <a:schemeClr val="bg2"/>
          </a:solidFill>
          <a:latin typeface="+mn-lt"/>
          <a:ea typeface="+mn-ea"/>
          <a:cs typeface="+mn-cs"/>
        </a:defRPr>
      </a:lvl1pPr>
      <a:lvl2pPr marL="742950" indent="-285750" algn="l" rtl="0" eaLnBrk="0" fontAlgn="base" hangingPunct="0">
        <a:spcBef>
          <a:spcPct val="20000"/>
        </a:spcBef>
        <a:spcAft>
          <a:spcPct val="0"/>
        </a:spcAft>
        <a:buClr>
          <a:schemeClr val="bg2"/>
        </a:buClr>
        <a:buSzPct val="100000"/>
        <a:buChar char="–"/>
        <a:defRPr kumimoji="1" sz="2600">
          <a:solidFill>
            <a:schemeClr val="bg2"/>
          </a:solidFill>
          <a:latin typeface="+mn-lt"/>
        </a:defRPr>
      </a:lvl2pPr>
      <a:lvl3pPr marL="1143000" indent="-228600" algn="l" rtl="0" eaLnBrk="0" fontAlgn="base" hangingPunct="0">
        <a:spcBef>
          <a:spcPct val="20000"/>
        </a:spcBef>
        <a:spcAft>
          <a:spcPct val="0"/>
        </a:spcAft>
        <a:buClr>
          <a:srgbClr val="993300"/>
        </a:buClr>
        <a:buSzPct val="75000"/>
        <a:buChar char="•"/>
        <a:defRPr kumimoji="1" sz="2400">
          <a:solidFill>
            <a:schemeClr val="bg2"/>
          </a:solidFill>
          <a:latin typeface="+mn-lt"/>
        </a:defRPr>
      </a:lvl3pPr>
      <a:lvl4pPr marL="1600200" indent="-228600" algn="l" rtl="0" eaLnBrk="0" fontAlgn="base" hangingPunct="0">
        <a:spcBef>
          <a:spcPct val="20000"/>
        </a:spcBef>
        <a:spcAft>
          <a:spcPct val="0"/>
        </a:spcAft>
        <a:buClr>
          <a:schemeClr val="bg2"/>
        </a:buClr>
        <a:buSzPct val="100000"/>
        <a:defRPr kumimoji="1" sz="1000">
          <a:solidFill>
            <a:srgbClr val="000000"/>
          </a:solidFill>
          <a:latin typeface="FrnkGothITC Bk BT" pitchFamily="34" charset="0"/>
          <a:cs typeface="Times New Roman" pitchFamily="18" charset="0"/>
        </a:defRPr>
      </a:lvl4pPr>
      <a:lvl5pPr marL="2057400" indent="-228600" algn="l" rtl="0" eaLnBrk="0" fontAlgn="base" hangingPunct="0">
        <a:spcBef>
          <a:spcPct val="20000"/>
        </a:spcBef>
        <a:spcAft>
          <a:spcPct val="0"/>
        </a:spcAft>
        <a:buClr>
          <a:schemeClr val="bg2"/>
        </a:buClr>
        <a:buSzPct val="100000"/>
        <a:buChar char="–"/>
        <a:defRPr kumimoji="1" sz="2000">
          <a:solidFill>
            <a:schemeClr val="bg2"/>
          </a:solidFill>
          <a:latin typeface="+mn-lt"/>
          <a:cs typeface="Times New Roman" pitchFamily="18" charset="0"/>
        </a:defRPr>
      </a:lvl5pPr>
      <a:lvl6pPr marL="2514600" indent="-228600" algn="l" rtl="0" eaLnBrk="0" fontAlgn="base" hangingPunct="0">
        <a:spcBef>
          <a:spcPct val="20000"/>
        </a:spcBef>
        <a:spcAft>
          <a:spcPct val="0"/>
        </a:spcAft>
        <a:buClr>
          <a:schemeClr val="bg2"/>
        </a:buClr>
        <a:buSzPct val="100000"/>
        <a:buChar char="–"/>
        <a:defRPr kumimoji="1" sz="2000">
          <a:solidFill>
            <a:schemeClr val="bg2"/>
          </a:solidFill>
          <a:latin typeface="+mn-lt"/>
          <a:cs typeface="Times New Roman" pitchFamily="18" charset="0"/>
        </a:defRPr>
      </a:lvl6pPr>
      <a:lvl7pPr marL="2971800" indent="-228600" algn="l" rtl="0" eaLnBrk="0" fontAlgn="base" hangingPunct="0">
        <a:spcBef>
          <a:spcPct val="20000"/>
        </a:spcBef>
        <a:spcAft>
          <a:spcPct val="0"/>
        </a:spcAft>
        <a:buClr>
          <a:schemeClr val="bg2"/>
        </a:buClr>
        <a:buSzPct val="100000"/>
        <a:buChar char="–"/>
        <a:defRPr kumimoji="1" sz="2000">
          <a:solidFill>
            <a:schemeClr val="bg2"/>
          </a:solidFill>
          <a:latin typeface="+mn-lt"/>
          <a:cs typeface="Times New Roman" pitchFamily="18" charset="0"/>
        </a:defRPr>
      </a:lvl7pPr>
      <a:lvl8pPr marL="3429000" indent="-228600" algn="l" rtl="0" eaLnBrk="0" fontAlgn="base" hangingPunct="0">
        <a:spcBef>
          <a:spcPct val="20000"/>
        </a:spcBef>
        <a:spcAft>
          <a:spcPct val="0"/>
        </a:spcAft>
        <a:buClr>
          <a:schemeClr val="bg2"/>
        </a:buClr>
        <a:buSzPct val="100000"/>
        <a:buChar char="–"/>
        <a:defRPr kumimoji="1" sz="2000">
          <a:solidFill>
            <a:schemeClr val="bg2"/>
          </a:solidFill>
          <a:latin typeface="+mn-lt"/>
          <a:cs typeface="Times New Roman" pitchFamily="18" charset="0"/>
        </a:defRPr>
      </a:lvl8pPr>
      <a:lvl9pPr marL="3886200" indent="-228600" algn="l" rtl="0" eaLnBrk="0" fontAlgn="base" hangingPunct="0">
        <a:spcBef>
          <a:spcPct val="20000"/>
        </a:spcBef>
        <a:spcAft>
          <a:spcPct val="0"/>
        </a:spcAft>
        <a:buClr>
          <a:schemeClr val="bg2"/>
        </a:buClr>
        <a:buSzPct val="100000"/>
        <a:buChar char="–"/>
        <a:defRPr kumimoji="1" sz="2000">
          <a:solidFill>
            <a:schemeClr val="bg2"/>
          </a:solidFill>
          <a:latin typeface="+mn-lt"/>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6" name="Rectangle 6"/>
          <p:cNvSpPr>
            <a:spLocks noGrp="1" noChangeArrowheads="1"/>
          </p:cNvSpPr>
          <p:nvPr>
            <p:ph type="ctrTitle"/>
          </p:nvPr>
        </p:nvSpPr>
        <p:spPr>
          <a:xfrm>
            <a:off x="2895600" y="1343025"/>
            <a:ext cx="6143625" cy="1508105"/>
          </a:xfrm>
        </p:spPr>
        <p:txBody>
          <a:bodyPr/>
          <a:lstStyle/>
          <a:p>
            <a:pPr>
              <a:defRPr/>
            </a:pPr>
            <a:r>
              <a:rPr lang="en-US" dirty="0"/>
              <a:t>North Carolina </a:t>
            </a:r>
            <a:r>
              <a:rPr lang="en-US" dirty="0" smtClean="0"/>
              <a:t/>
            </a:r>
            <a:br>
              <a:rPr lang="en-US" dirty="0" smtClean="0"/>
            </a:br>
            <a:r>
              <a:rPr lang="en-US" dirty="0" smtClean="0"/>
              <a:t>Chief 101</a:t>
            </a:r>
          </a:p>
        </p:txBody>
      </p:sp>
      <p:sp>
        <p:nvSpPr>
          <p:cNvPr id="4" name="Rectangle 8"/>
          <p:cNvSpPr>
            <a:spLocks noGrp="1" noChangeArrowheads="1"/>
          </p:cNvSpPr>
          <p:nvPr>
            <p:ph type="subTitle" idx="1"/>
          </p:nvPr>
        </p:nvSpPr>
        <p:spPr>
          <a:xfrm>
            <a:off x="2943225" y="3352800"/>
            <a:ext cx="6091238" cy="1752600"/>
          </a:xfrm>
        </p:spPr>
        <p:txBody>
          <a:bodyPr/>
          <a:lstStyle/>
          <a:p>
            <a:pPr eaLnBrk="1" hangingPunct="1"/>
            <a:r>
              <a:rPr lang="en-US" dirty="0" smtClean="0">
                <a:latin typeface="Arial" charset="0"/>
                <a:ea typeface="MS PGothic" charset="0"/>
                <a:cs typeface="MS PGothic" charset="0"/>
              </a:rPr>
              <a:t>Relief Fund</a:t>
            </a:r>
            <a:endParaRPr lang="en-US" dirty="0">
              <a:latin typeface="Arial" charset="0"/>
              <a:ea typeface="MS PGothic" charset="0"/>
              <a:cs typeface="MS PGothic" charset="0"/>
            </a:endParaRPr>
          </a:p>
          <a:p>
            <a:endParaRPr lang="en-US" dirty="0" smtClean="0">
              <a:solidFill>
                <a:srgbClr val="9933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5846"/>
                                        </p:tgtEl>
                                        <p:attrNameLst>
                                          <p:attrName>style.visibility</p:attrName>
                                        </p:attrNameLst>
                                      </p:cBhvr>
                                      <p:to>
                                        <p:strVal val="visible"/>
                                      </p:to>
                                    </p:set>
                                    <p:anim calcmode="lin" valueType="num">
                                      <p:cBhvr additive="base">
                                        <p:cTn id="7" dur="500" fill="hold"/>
                                        <p:tgtEl>
                                          <p:spTgt spid="35846"/>
                                        </p:tgtEl>
                                        <p:attrNameLst>
                                          <p:attrName>ppt_x</p:attrName>
                                        </p:attrNameLst>
                                      </p:cBhvr>
                                      <p:tavLst>
                                        <p:tav tm="0">
                                          <p:val>
                                            <p:strVal val="#ppt_x"/>
                                          </p:val>
                                        </p:tav>
                                        <p:tav tm="100000">
                                          <p:val>
                                            <p:strVal val="#ppt_x"/>
                                          </p:val>
                                        </p:tav>
                                      </p:tavLst>
                                    </p:anim>
                                    <p:anim calcmode="lin" valueType="num">
                                      <p:cBhvr additive="base">
                                        <p:cTn id="8" dur="500" fill="hold"/>
                                        <p:tgtEl>
                                          <p:spTgt spid="3584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8001000" cy="800219"/>
          </a:xfrm>
        </p:spPr>
        <p:txBody>
          <a:bodyPr/>
          <a:lstStyle/>
          <a:p>
            <a:r>
              <a:rPr lang="en-US" dirty="0"/>
              <a:t>How is it funded?</a:t>
            </a:r>
          </a:p>
        </p:txBody>
      </p:sp>
      <p:sp>
        <p:nvSpPr>
          <p:cNvPr id="3" name="Content Placeholder 2"/>
          <p:cNvSpPr>
            <a:spLocks noGrp="1"/>
          </p:cNvSpPr>
          <p:nvPr>
            <p:ph idx="1"/>
          </p:nvPr>
        </p:nvSpPr>
        <p:spPr/>
        <p:txBody>
          <a:bodyPr/>
          <a:lstStyle/>
          <a:p>
            <a:pPr marL="342900" lvl="1" indent="-342900">
              <a:buClr>
                <a:srgbClr val="993300"/>
              </a:buClr>
              <a:buFont typeface="Wingdings" panose="05000000000000000000" pitchFamily="2" charset="2"/>
              <a:buChar char="§"/>
            </a:pPr>
            <a:r>
              <a:rPr lang="en-US" sz="2400" dirty="0"/>
              <a:t>All </a:t>
            </a:r>
            <a:r>
              <a:rPr lang="en-US" sz="2400" dirty="0" smtClean="0"/>
              <a:t>county tax administrators </a:t>
            </a:r>
            <a:r>
              <a:rPr lang="en-US" sz="2400" dirty="0"/>
              <a:t>report to the </a:t>
            </a:r>
            <a:r>
              <a:rPr lang="en-US" sz="2400" dirty="0" smtClean="0"/>
              <a:t>N.C. Department </a:t>
            </a:r>
            <a:r>
              <a:rPr lang="en-US" sz="2400" dirty="0"/>
              <a:t>of Insurance the </a:t>
            </a:r>
            <a:r>
              <a:rPr lang="en-US" sz="2400" dirty="0" smtClean="0"/>
              <a:t>county </a:t>
            </a:r>
            <a:r>
              <a:rPr lang="en-US" sz="2400" dirty="0"/>
              <a:t>population and the property tax value for each rated fire insurance </a:t>
            </a:r>
            <a:r>
              <a:rPr lang="en-US" sz="2400" dirty="0" smtClean="0"/>
              <a:t>district.</a:t>
            </a:r>
          </a:p>
          <a:p>
            <a:pPr marL="285750" lvl="1">
              <a:buClr>
                <a:srgbClr val="993300"/>
              </a:buClr>
              <a:buFont typeface="Wingdings" panose="05000000000000000000" pitchFamily="2" charset="2"/>
              <a:buChar char="§"/>
            </a:pPr>
            <a:endParaRPr lang="en-US" sz="1500" dirty="0"/>
          </a:p>
          <a:p>
            <a:pPr marL="342900" lvl="1" indent="-342900">
              <a:buClr>
                <a:srgbClr val="993300"/>
              </a:buClr>
              <a:buFont typeface="Wingdings" panose="05000000000000000000" pitchFamily="2" charset="2"/>
              <a:buChar char="§"/>
            </a:pPr>
            <a:r>
              <a:rPr lang="en-US" sz="2400" dirty="0"/>
              <a:t>Checks </a:t>
            </a:r>
            <a:r>
              <a:rPr lang="en-US" sz="2400" dirty="0" smtClean="0"/>
              <a:t>are then sent electronically </a:t>
            </a:r>
            <a:r>
              <a:rPr lang="en-US" sz="2400" dirty="0"/>
              <a:t>to all departments with the provided </a:t>
            </a:r>
            <a:r>
              <a:rPr lang="en-US" sz="2400" dirty="0" smtClean="0"/>
              <a:t>relief fund account </a:t>
            </a:r>
            <a:r>
              <a:rPr lang="en-US" sz="2400" dirty="0"/>
              <a:t>numbers.</a:t>
            </a:r>
          </a:p>
          <a:p>
            <a:pPr marL="0" indent="0">
              <a:buSzPct val="100000"/>
              <a:buNone/>
            </a:pPr>
            <a:endParaRPr lang="en-US" dirty="0"/>
          </a:p>
        </p:txBody>
      </p:sp>
    </p:spTree>
    <p:extLst>
      <p:ext uri="{BB962C8B-B14F-4D97-AF65-F5344CB8AC3E}">
        <p14:creationId xmlns:p14="http://schemas.microsoft.com/office/powerpoint/2010/main" val="1938898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8001000" cy="800219"/>
          </a:xfrm>
        </p:spPr>
        <p:txBody>
          <a:bodyPr/>
          <a:lstStyle/>
          <a:p>
            <a:r>
              <a:rPr lang="en-US" dirty="0" smtClean="0"/>
              <a:t>Changes in Reporting</a:t>
            </a:r>
            <a:endParaRPr lang="en-US" dirty="0"/>
          </a:p>
        </p:txBody>
      </p:sp>
      <p:sp>
        <p:nvSpPr>
          <p:cNvPr id="3" name="Content Placeholder 2"/>
          <p:cNvSpPr>
            <a:spLocks noGrp="1"/>
          </p:cNvSpPr>
          <p:nvPr>
            <p:ph idx="1"/>
          </p:nvPr>
        </p:nvSpPr>
        <p:spPr/>
        <p:txBody>
          <a:bodyPr/>
          <a:lstStyle/>
          <a:p>
            <a:pPr marL="342900" lvl="1" indent="-342900">
              <a:buClr>
                <a:srgbClr val="993300"/>
              </a:buClr>
              <a:buFont typeface="Wingdings" panose="05000000000000000000" pitchFamily="2" charset="2"/>
              <a:buChar char="§"/>
            </a:pPr>
            <a:r>
              <a:rPr lang="en-US" sz="2400" dirty="0" smtClean="0"/>
              <a:t>The </a:t>
            </a:r>
            <a:r>
              <a:rPr lang="en-US" sz="2400" dirty="0" smtClean="0"/>
              <a:t>Report </a:t>
            </a:r>
            <a:r>
              <a:rPr lang="en-US" sz="2400" dirty="0" smtClean="0"/>
              <a:t>of Fire </a:t>
            </a:r>
            <a:r>
              <a:rPr lang="en-US" sz="2400" dirty="0" smtClean="0"/>
              <a:t>Conditions </a:t>
            </a:r>
            <a:r>
              <a:rPr lang="en-US" sz="2400" dirty="0" smtClean="0"/>
              <a:t>has been renamed </a:t>
            </a:r>
            <a:r>
              <a:rPr lang="en-US" sz="2400" dirty="0" smtClean="0"/>
              <a:t>the Firefighters </a:t>
            </a:r>
            <a:r>
              <a:rPr lang="en-US" sz="2400" dirty="0" smtClean="0"/>
              <a:t>Relief Fund Board of Trustees </a:t>
            </a:r>
            <a:r>
              <a:rPr lang="en-US" sz="2400" dirty="0" smtClean="0"/>
              <a:t>Report, </a:t>
            </a:r>
            <a:r>
              <a:rPr lang="en-US" sz="2400" dirty="0" smtClean="0"/>
              <a:t>or </a:t>
            </a:r>
            <a:r>
              <a:rPr lang="en-US" sz="2400" dirty="0" smtClean="0"/>
              <a:t>Board </a:t>
            </a:r>
            <a:r>
              <a:rPr lang="en-US" sz="2400" dirty="0" smtClean="0"/>
              <a:t>of Trustees Report (BTR</a:t>
            </a:r>
            <a:r>
              <a:rPr lang="en-US" sz="2400" dirty="0" smtClean="0"/>
              <a:t>) </a:t>
            </a:r>
            <a:r>
              <a:rPr lang="en-US" sz="2400" dirty="0" smtClean="0"/>
              <a:t>for short.</a:t>
            </a:r>
          </a:p>
          <a:p>
            <a:pPr marL="342900" lvl="1" indent="-342900">
              <a:buClr>
                <a:srgbClr val="993300"/>
              </a:buClr>
              <a:buFont typeface="Wingdings" panose="05000000000000000000" pitchFamily="2" charset="2"/>
              <a:buChar char="§"/>
            </a:pPr>
            <a:endParaRPr lang="en-US" sz="2400" dirty="0"/>
          </a:p>
          <a:p>
            <a:pPr marL="342900" lvl="1" indent="-342900">
              <a:buClr>
                <a:srgbClr val="993300"/>
              </a:buClr>
              <a:buFont typeface="Wingdings" panose="05000000000000000000" pitchFamily="2" charset="2"/>
              <a:buChar char="§"/>
            </a:pPr>
            <a:r>
              <a:rPr lang="en-US" sz="2400" dirty="0" smtClean="0"/>
              <a:t>This was done because the </a:t>
            </a:r>
            <a:r>
              <a:rPr lang="en-US" sz="2400" dirty="0" smtClean="0"/>
              <a:t>Report </a:t>
            </a:r>
            <a:r>
              <a:rPr lang="en-US" sz="2400" dirty="0" smtClean="0"/>
              <a:t>of Fire Conditions was an outdated title that was used for collecting data that is no longer required.</a:t>
            </a:r>
            <a:endParaRPr lang="en-US" sz="2400" dirty="0"/>
          </a:p>
          <a:p>
            <a:pPr marL="0" indent="0">
              <a:buNone/>
            </a:pPr>
            <a:endParaRPr lang="en-US" dirty="0"/>
          </a:p>
        </p:txBody>
      </p:sp>
    </p:spTree>
    <p:extLst>
      <p:ext uri="{BB962C8B-B14F-4D97-AF65-F5344CB8AC3E}">
        <p14:creationId xmlns:p14="http://schemas.microsoft.com/office/powerpoint/2010/main" val="12146734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8001000" cy="1508105"/>
          </a:xfrm>
        </p:spPr>
        <p:txBody>
          <a:bodyPr/>
          <a:lstStyle/>
          <a:p>
            <a:r>
              <a:rPr lang="en-US" dirty="0" smtClean="0"/>
              <a:t>North Carolina Identity Management Account</a:t>
            </a:r>
            <a:endParaRPr lang="en-US" dirty="0"/>
          </a:p>
        </p:txBody>
      </p:sp>
      <p:sp>
        <p:nvSpPr>
          <p:cNvPr id="3" name="Content Placeholder 2"/>
          <p:cNvSpPr>
            <a:spLocks noGrp="1"/>
          </p:cNvSpPr>
          <p:nvPr>
            <p:ph idx="1"/>
          </p:nvPr>
        </p:nvSpPr>
        <p:spPr>
          <a:xfrm>
            <a:off x="2743200" y="1676400"/>
            <a:ext cx="6172200" cy="4800600"/>
          </a:xfrm>
        </p:spPr>
        <p:txBody>
          <a:bodyPr/>
          <a:lstStyle/>
          <a:p>
            <a:pPr marL="342900" lvl="1" indent="-342900">
              <a:buClr>
                <a:srgbClr val="993300"/>
              </a:buClr>
              <a:buFont typeface="Wingdings" panose="05000000000000000000" pitchFamily="2" charset="2"/>
              <a:buChar char="§"/>
            </a:pPr>
            <a:r>
              <a:rPr lang="en-US" sz="2400" dirty="0" smtClean="0"/>
              <a:t>OSFM now requires all users of our new database to establish a North Carolina Identity Management Account (NCID).  This account must be established in the fire chief’s name and be an individual account.</a:t>
            </a:r>
          </a:p>
          <a:p>
            <a:pPr marL="285750" lvl="1">
              <a:buClr>
                <a:srgbClr val="993300"/>
              </a:buClr>
              <a:buFont typeface="Wingdings" panose="05000000000000000000" pitchFamily="2" charset="2"/>
              <a:buChar char="§"/>
            </a:pPr>
            <a:endParaRPr lang="en-US" sz="1500" dirty="0" smtClean="0"/>
          </a:p>
          <a:p>
            <a:pPr marL="342900" lvl="1" indent="-342900">
              <a:buClr>
                <a:srgbClr val="993300"/>
              </a:buClr>
              <a:buFont typeface="Wingdings" panose="05000000000000000000" pitchFamily="2" charset="2"/>
              <a:buChar char="§"/>
            </a:pPr>
            <a:r>
              <a:rPr lang="en-US" sz="2400" dirty="0" smtClean="0"/>
              <a:t>Only the fire chief may access this new database. </a:t>
            </a:r>
            <a:r>
              <a:rPr lang="en-US" sz="2400" dirty="0" smtClean="0"/>
              <a:t>Others may </a:t>
            </a:r>
            <a:r>
              <a:rPr lang="en-US" sz="2400" dirty="0" smtClean="0"/>
              <a:t>not use the fire chief’s NCID account to access this database.</a:t>
            </a:r>
          </a:p>
          <a:p>
            <a:pPr marL="342900" lvl="1" indent="-342900">
              <a:buClr>
                <a:srgbClr val="993300"/>
              </a:buClr>
              <a:buSzPct val="50000"/>
              <a:buFont typeface="Monotype Sorts" pitchFamily="2" charset="2"/>
              <a:buChar char="n"/>
            </a:pPr>
            <a:endParaRPr lang="en-US" sz="2400" dirty="0"/>
          </a:p>
          <a:p>
            <a:pPr marL="0" indent="0">
              <a:buNone/>
            </a:pPr>
            <a:endParaRPr lang="en-US" dirty="0"/>
          </a:p>
        </p:txBody>
      </p:sp>
    </p:spTree>
    <p:extLst>
      <p:ext uri="{BB962C8B-B14F-4D97-AF65-F5344CB8AC3E}">
        <p14:creationId xmlns:p14="http://schemas.microsoft.com/office/powerpoint/2010/main" val="42420481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8001000" cy="1508105"/>
          </a:xfrm>
        </p:spPr>
        <p:txBody>
          <a:bodyPr/>
          <a:lstStyle/>
          <a:p>
            <a:r>
              <a:rPr lang="en-US" dirty="0" smtClean="0"/>
              <a:t>North Carolina Identity Management Account</a:t>
            </a:r>
            <a:endParaRPr lang="en-US" dirty="0"/>
          </a:p>
        </p:txBody>
      </p:sp>
      <p:sp>
        <p:nvSpPr>
          <p:cNvPr id="3" name="Content Placeholder 2"/>
          <p:cNvSpPr>
            <a:spLocks noGrp="1"/>
          </p:cNvSpPr>
          <p:nvPr>
            <p:ph idx="1"/>
          </p:nvPr>
        </p:nvSpPr>
        <p:spPr>
          <a:xfrm>
            <a:off x="2743200" y="1676400"/>
            <a:ext cx="6172200" cy="4800600"/>
          </a:xfrm>
        </p:spPr>
        <p:txBody>
          <a:bodyPr/>
          <a:lstStyle/>
          <a:p>
            <a:pPr marL="342900" lvl="1" indent="-342900">
              <a:buClr>
                <a:srgbClr val="993300"/>
              </a:buClr>
              <a:buFont typeface="Wingdings" panose="05000000000000000000" pitchFamily="2" charset="2"/>
              <a:buChar char="§"/>
            </a:pPr>
            <a:endParaRPr lang="en-US" sz="2400" dirty="0" smtClean="0"/>
          </a:p>
          <a:p>
            <a:pPr marL="342900" lvl="1" indent="-342900">
              <a:buClr>
                <a:srgbClr val="993300"/>
              </a:buClr>
              <a:buFont typeface="Wingdings" panose="05000000000000000000" pitchFamily="2" charset="2"/>
              <a:buChar char="§"/>
            </a:pPr>
            <a:r>
              <a:rPr lang="en-US" sz="2400" dirty="0" smtClean="0"/>
              <a:t>If </a:t>
            </a:r>
            <a:r>
              <a:rPr lang="en-US" sz="2400" dirty="0" smtClean="0"/>
              <a:t>the chief wishes to allow another authorized member to have access to this database, they have an option to assign an administrative assistant.</a:t>
            </a:r>
          </a:p>
          <a:p>
            <a:pPr marL="285750" lvl="1">
              <a:buClr>
                <a:srgbClr val="993300"/>
              </a:buClr>
              <a:buFont typeface="Wingdings" panose="05000000000000000000" pitchFamily="2" charset="2"/>
              <a:buChar char="§"/>
            </a:pPr>
            <a:endParaRPr lang="en-US" sz="1500" dirty="0" smtClean="0"/>
          </a:p>
          <a:p>
            <a:pPr marL="342900" lvl="1" indent="-342900">
              <a:buClr>
                <a:srgbClr val="993300"/>
              </a:buClr>
              <a:buFont typeface="Wingdings" panose="05000000000000000000" pitchFamily="2" charset="2"/>
              <a:buChar char="§"/>
            </a:pPr>
            <a:endParaRPr lang="en-US" sz="2400" dirty="0"/>
          </a:p>
          <a:p>
            <a:pPr marL="0" indent="0">
              <a:buNone/>
            </a:pPr>
            <a:endParaRPr lang="en-US" dirty="0"/>
          </a:p>
        </p:txBody>
      </p:sp>
    </p:spTree>
    <p:extLst>
      <p:ext uri="{BB962C8B-B14F-4D97-AF65-F5344CB8AC3E}">
        <p14:creationId xmlns:p14="http://schemas.microsoft.com/office/powerpoint/2010/main" val="34212915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8001000" cy="800219"/>
          </a:xfrm>
        </p:spPr>
        <p:txBody>
          <a:bodyPr/>
          <a:lstStyle/>
          <a:p>
            <a:r>
              <a:rPr lang="en-US" dirty="0" smtClean="0"/>
              <a:t>Finance Officer Delegation</a:t>
            </a:r>
            <a:endParaRPr lang="en-US" dirty="0"/>
          </a:p>
        </p:txBody>
      </p:sp>
      <p:sp>
        <p:nvSpPr>
          <p:cNvPr id="3" name="Content Placeholder 2"/>
          <p:cNvSpPr>
            <a:spLocks noGrp="1"/>
          </p:cNvSpPr>
          <p:nvPr>
            <p:ph idx="1"/>
          </p:nvPr>
        </p:nvSpPr>
        <p:spPr>
          <a:xfrm>
            <a:off x="2743200" y="1295400"/>
            <a:ext cx="6172200" cy="4800600"/>
          </a:xfrm>
        </p:spPr>
        <p:txBody>
          <a:bodyPr/>
          <a:lstStyle/>
          <a:p>
            <a:pPr marL="342900" lvl="1" indent="-342900">
              <a:buClr>
                <a:srgbClr val="993300"/>
              </a:buClr>
              <a:buFont typeface="Wingdings" panose="05000000000000000000" pitchFamily="2" charset="2"/>
              <a:buChar char="§"/>
            </a:pPr>
            <a:endParaRPr lang="en-US" sz="2400" dirty="0" smtClean="0"/>
          </a:p>
          <a:p>
            <a:pPr marL="342900" lvl="1" indent="-342900">
              <a:buClr>
                <a:srgbClr val="993300"/>
              </a:buClr>
              <a:buFont typeface="Wingdings" panose="05000000000000000000" pitchFamily="2" charset="2"/>
              <a:buChar char="§"/>
            </a:pPr>
            <a:r>
              <a:rPr lang="en-US" sz="2400" dirty="0" smtClean="0"/>
              <a:t>The </a:t>
            </a:r>
            <a:r>
              <a:rPr lang="en-US" sz="2400" dirty="0" smtClean="0"/>
              <a:t>City/County Finance Officer has the option to delegate the responsibility for the BTR to the local fire chief. (NCGS 58-84-46)</a:t>
            </a:r>
          </a:p>
          <a:p>
            <a:pPr marL="342900" lvl="1" indent="-342900">
              <a:buClr>
                <a:srgbClr val="993300"/>
              </a:buClr>
              <a:buFont typeface="Wingdings" panose="05000000000000000000" pitchFamily="2" charset="2"/>
              <a:buChar char="§"/>
            </a:pPr>
            <a:endParaRPr lang="en-US" sz="2400" dirty="0"/>
          </a:p>
          <a:p>
            <a:pPr marL="342900" lvl="1" indent="-342900">
              <a:buClr>
                <a:srgbClr val="993300"/>
              </a:buClr>
              <a:buFont typeface="Wingdings" panose="05000000000000000000" pitchFamily="2" charset="2"/>
              <a:buChar char="§"/>
            </a:pPr>
            <a:r>
              <a:rPr lang="en-US" sz="2400" dirty="0" smtClean="0"/>
              <a:t>Several counties and </a:t>
            </a:r>
            <a:r>
              <a:rPr lang="en-US" sz="2400" dirty="0" smtClean="0"/>
              <a:t>cities </a:t>
            </a:r>
            <a:r>
              <a:rPr lang="en-US" sz="2400" dirty="0" smtClean="0"/>
              <a:t>have exercised this option</a:t>
            </a:r>
            <a:r>
              <a:rPr lang="en-US" sz="2400" dirty="0" smtClean="0"/>
              <a:t>. </a:t>
            </a:r>
            <a:r>
              <a:rPr lang="en-US" sz="2400" dirty="0" smtClean="0"/>
              <a:t>This means </a:t>
            </a:r>
            <a:r>
              <a:rPr lang="en-US" sz="2400" dirty="0" smtClean="0"/>
              <a:t>the </a:t>
            </a:r>
            <a:r>
              <a:rPr lang="en-US" sz="2400" dirty="0" smtClean="0"/>
              <a:t>responsibility to file the Board of Trustees Report now belongs to the local fire chief.</a:t>
            </a:r>
          </a:p>
          <a:p>
            <a:pPr marL="285750" lvl="1">
              <a:buClr>
                <a:srgbClr val="993300"/>
              </a:buClr>
              <a:buFont typeface="Wingdings" panose="05000000000000000000" pitchFamily="2" charset="2"/>
              <a:buChar char="§"/>
            </a:pPr>
            <a:endParaRPr lang="en-US" sz="1500" dirty="0" smtClean="0"/>
          </a:p>
          <a:p>
            <a:pPr marL="342900" lvl="1" indent="-342900">
              <a:buClr>
                <a:srgbClr val="993300"/>
              </a:buClr>
              <a:buFont typeface="Wingdings" panose="05000000000000000000" pitchFamily="2" charset="2"/>
              <a:buChar char="§"/>
            </a:pPr>
            <a:endParaRPr lang="en-US" sz="2400" dirty="0"/>
          </a:p>
          <a:p>
            <a:pPr>
              <a:buSzPct val="100000"/>
              <a:buFont typeface="Wingdings" panose="05000000000000000000" pitchFamily="2" charset="2"/>
              <a:buChar char="§"/>
            </a:pPr>
            <a:endParaRPr lang="en-US" dirty="0"/>
          </a:p>
        </p:txBody>
      </p:sp>
    </p:spTree>
    <p:extLst>
      <p:ext uri="{BB962C8B-B14F-4D97-AF65-F5344CB8AC3E}">
        <p14:creationId xmlns:p14="http://schemas.microsoft.com/office/powerpoint/2010/main" val="34873916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8001000" cy="800219"/>
          </a:xfrm>
        </p:spPr>
        <p:txBody>
          <a:bodyPr/>
          <a:lstStyle/>
          <a:p>
            <a:r>
              <a:rPr lang="en-US" dirty="0"/>
              <a:t>Rules for </a:t>
            </a:r>
            <a:r>
              <a:rPr lang="en-US" dirty="0" smtClean="0"/>
              <a:t>Participation</a:t>
            </a:r>
            <a:endParaRPr lang="en-US" dirty="0"/>
          </a:p>
        </p:txBody>
      </p:sp>
      <p:sp>
        <p:nvSpPr>
          <p:cNvPr id="3" name="Content Placeholder 2"/>
          <p:cNvSpPr>
            <a:spLocks noGrp="1"/>
          </p:cNvSpPr>
          <p:nvPr>
            <p:ph idx="1"/>
          </p:nvPr>
        </p:nvSpPr>
        <p:spPr>
          <a:xfrm>
            <a:off x="2743200" y="1295400"/>
            <a:ext cx="6248400" cy="5410200"/>
          </a:xfrm>
        </p:spPr>
        <p:txBody>
          <a:bodyPr/>
          <a:lstStyle/>
          <a:p>
            <a:pPr marL="342900" lvl="1" indent="-342900">
              <a:spcBef>
                <a:spcPts val="0"/>
              </a:spcBef>
              <a:buClr>
                <a:srgbClr val="993300"/>
              </a:buClr>
              <a:buFont typeface="Wingdings" panose="05000000000000000000" pitchFamily="2" charset="2"/>
              <a:buChar char="§"/>
            </a:pPr>
            <a:r>
              <a:rPr lang="en-US" sz="2400" dirty="0"/>
              <a:t>Must elect relief fund board of </a:t>
            </a:r>
            <a:r>
              <a:rPr lang="en-US" sz="2400" dirty="0" smtClean="0"/>
              <a:t>trustees: </a:t>
            </a:r>
          </a:p>
          <a:p>
            <a:pPr marL="342900" lvl="1" indent="-342900">
              <a:spcBef>
                <a:spcPts val="0"/>
              </a:spcBef>
              <a:buClr>
                <a:srgbClr val="993300"/>
              </a:buClr>
              <a:buSzPct val="50000"/>
              <a:buFont typeface="Monotype Sorts" pitchFamily="2" charset="2"/>
              <a:buChar char="n"/>
            </a:pPr>
            <a:endParaRPr lang="en-US" sz="800" dirty="0"/>
          </a:p>
          <a:p>
            <a:pPr marL="685800" lvl="2" indent="-284163">
              <a:spcBef>
                <a:spcPts val="0"/>
              </a:spcBef>
              <a:buClrTx/>
              <a:buSzPct val="100000"/>
              <a:buFont typeface="Arial" pitchFamily="34" charset="0"/>
              <a:buChar char="–"/>
            </a:pPr>
            <a:r>
              <a:rPr lang="en-US" dirty="0"/>
              <a:t>Two are elected by the fire </a:t>
            </a:r>
            <a:r>
              <a:rPr lang="en-US" dirty="0" smtClean="0"/>
              <a:t>department.</a:t>
            </a:r>
            <a:endParaRPr lang="en-US" dirty="0" smtClean="0"/>
          </a:p>
          <a:p>
            <a:pPr marL="401637" lvl="2" indent="0">
              <a:spcBef>
                <a:spcPts val="0"/>
              </a:spcBef>
              <a:buNone/>
            </a:pPr>
            <a:r>
              <a:rPr lang="en-US" sz="800" dirty="0" smtClean="0"/>
              <a:t>  </a:t>
            </a:r>
            <a:endParaRPr lang="en-US" sz="800" dirty="0"/>
          </a:p>
          <a:p>
            <a:pPr marL="685800" lvl="2" indent="-284163">
              <a:spcBef>
                <a:spcPts val="0"/>
              </a:spcBef>
              <a:buClrTx/>
              <a:buSzPct val="100000"/>
              <a:buFont typeface="Arial" pitchFamily="34" charset="0"/>
              <a:buChar char="–"/>
            </a:pPr>
            <a:r>
              <a:rPr lang="en-US" dirty="0"/>
              <a:t>Two are appointed by the </a:t>
            </a:r>
            <a:r>
              <a:rPr lang="en-US" dirty="0" smtClean="0"/>
              <a:t>City </a:t>
            </a:r>
            <a:r>
              <a:rPr lang="en-US" dirty="0"/>
              <a:t>or </a:t>
            </a:r>
            <a:r>
              <a:rPr lang="en-US" dirty="0" smtClean="0"/>
              <a:t>County </a:t>
            </a:r>
            <a:r>
              <a:rPr lang="en-US" dirty="0" smtClean="0"/>
              <a:t>Commissioners.  </a:t>
            </a:r>
            <a:endParaRPr lang="en-US" dirty="0" smtClean="0"/>
          </a:p>
          <a:p>
            <a:pPr marL="401637" lvl="2" indent="0">
              <a:spcBef>
                <a:spcPts val="0"/>
              </a:spcBef>
              <a:buNone/>
            </a:pPr>
            <a:endParaRPr lang="en-US" sz="800" dirty="0"/>
          </a:p>
          <a:p>
            <a:pPr marL="685800" lvl="2" indent="-284163">
              <a:spcBef>
                <a:spcPts val="0"/>
              </a:spcBef>
              <a:buClrTx/>
              <a:buSzPct val="100000"/>
              <a:buFont typeface="Arial" pitchFamily="34" charset="0"/>
              <a:buChar char="–"/>
            </a:pPr>
            <a:r>
              <a:rPr lang="en-US" dirty="0"/>
              <a:t>One is appointed by the Insurance </a:t>
            </a:r>
            <a:r>
              <a:rPr lang="en-US" dirty="0" smtClean="0"/>
              <a:t>Commissioner.  </a:t>
            </a:r>
            <a:endParaRPr lang="en-US" dirty="0" smtClean="0"/>
          </a:p>
          <a:p>
            <a:pPr marL="401637" lvl="2" indent="0">
              <a:spcBef>
                <a:spcPts val="0"/>
              </a:spcBef>
              <a:buNone/>
            </a:pPr>
            <a:endParaRPr lang="en-US" sz="800" dirty="0"/>
          </a:p>
          <a:p>
            <a:pPr marL="685800" lvl="2" indent="-284163">
              <a:spcBef>
                <a:spcPts val="0"/>
              </a:spcBef>
              <a:buClrTx/>
              <a:buSzPct val="100000"/>
              <a:buFont typeface="Arial" pitchFamily="34" charset="0"/>
              <a:buChar char="–"/>
            </a:pPr>
            <a:r>
              <a:rPr lang="en-US" dirty="0"/>
              <a:t>One of the five members will be elected as the relief fund treasurer</a:t>
            </a:r>
            <a:r>
              <a:rPr lang="en-US" dirty="0" smtClean="0"/>
              <a:t>. (All </a:t>
            </a:r>
            <a:r>
              <a:rPr lang="en-US" dirty="0"/>
              <a:t>local relief fund </a:t>
            </a:r>
            <a:r>
              <a:rPr lang="en-US" dirty="0" smtClean="0"/>
              <a:t>treasurers </a:t>
            </a:r>
            <a:r>
              <a:rPr lang="en-US" dirty="0"/>
              <a:t>are covered by a bond for losses in excess of $25,000 and up to a max of $</a:t>
            </a:r>
            <a:r>
              <a:rPr lang="en-US" dirty="0" smtClean="0"/>
              <a:t>1,000,000, </a:t>
            </a:r>
            <a:r>
              <a:rPr lang="en-US" dirty="0"/>
              <a:t>which is paid from the administrative </a:t>
            </a:r>
            <a:r>
              <a:rPr lang="en-US" dirty="0" smtClean="0"/>
              <a:t>fees.)</a:t>
            </a:r>
            <a:endParaRPr lang="en-US" dirty="0"/>
          </a:p>
          <a:p>
            <a:pPr marL="0" indent="0">
              <a:buNone/>
            </a:pPr>
            <a:endParaRPr lang="en-US" dirty="0"/>
          </a:p>
        </p:txBody>
      </p:sp>
    </p:spTree>
    <p:extLst>
      <p:ext uri="{BB962C8B-B14F-4D97-AF65-F5344CB8AC3E}">
        <p14:creationId xmlns:p14="http://schemas.microsoft.com/office/powerpoint/2010/main" val="22794655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8001000" cy="800219"/>
          </a:xfrm>
        </p:spPr>
        <p:txBody>
          <a:bodyPr/>
          <a:lstStyle/>
          <a:p>
            <a:r>
              <a:rPr lang="en-US" dirty="0"/>
              <a:t>Rules for Participation</a:t>
            </a:r>
          </a:p>
        </p:txBody>
      </p:sp>
      <p:sp>
        <p:nvSpPr>
          <p:cNvPr id="3" name="Content Placeholder 2"/>
          <p:cNvSpPr>
            <a:spLocks noGrp="1"/>
          </p:cNvSpPr>
          <p:nvPr>
            <p:ph idx="1"/>
          </p:nvPr>
        </p:nvSpPr>
        <p:spPr>
          <a:xfrm>
            <a:off x="2743200" y="1295400"/>
            <a:ext cx="6172200" cy="5334000"/>
          </a:xfrm>
        </p:spPr>
        <p:txBody>
          <a:bodyPr/>
          <a:lstStyle/>
          <a:p>
            <a:pPr marL="457200" lvl="1" indent="-457200">
              <a:spcBef>
                <a:spcPts val="0"/>
              </a:spcBef>
              <a:buClr>
                <a:srgbClr val="993300"/>
              </a:buClr>
              <a:buFont typeface="Wingdings" panose="05000000000000000000" pitchFamily="2" charset="2"/>
              <a:buChar char="§"/>
            </a:pPr>
            <a:r>
              <a:rPr lang="en-US" dirty="0"/>
              <a:t>Department must be a member of the </a:t>
            </a:r>
            <a:r>
              <a:rPr lang="en-US" dirty="0" smtClean="0"/>
              <a:t>N.C. </a:t>
            </a:r>
            <a:r>
              <a:rPr lang="en-US" dirty="0"/>
              <a:t>State Firemen’s Association.  </a:t>
            </a:r>
            <a:endParaRPr lang="en-US" dirty="0" smtClean="0"/>
          </a:p>
          <a:p>
            <a:pPr marL="0" lvl="1" indent="0">
              <a:spcBef>
                <a:spcPts val="0"/>
              </a:spcBef>
              <a:buClr>
                <a:srgbClr val="993300"/>
              </a:buClr>
              <a:buSzPct val="50000"/>
              <a:buNone/>
            </a:pPr>
            <a:endParaRPr lang="en-US" sz="1200" dirty="0"/>
          </a:p>
          <a:p>
            <a:pPr marL="685800" lvl="2" indent="-284163">
              <a:spcBef>
                <a:spcPts val="0"/>
              </a:spcBef>
              <a:buClrTx/>
              <a:buSzPct val="100000"/>
              <a:buFont typeface="Arial" pitchFamily="34" charset="0"/>
              <a:buChar char="–"/>
            </a:pPr>
            <a:r>
              <a:rPr lang="en-US" dirty="0" smtClean="0"/>
              <a:t>For </a:t>
            </a:r>
            <a:r>
              <a:rPr lang="en-US" dirty="0" smtClean="0"/>
              <a:t>information, </a:t>
            </a:r>
            <a:r>
              <a:rPr lang="en-US" dirty="0" smtClean="0"/>
              <a:t>contact the Executive Director at 1-800-253-4377.</a:t>
            </a:r>
          </a:p>
          <a:p>
            <a:pPr lvl="2">
              <a:spcBef>
                <a:spcPts val="600"/>
              </a:spcBef>
              <a:buClrTx/>
              <a:buSzPct val="100000"/>
              <a:buFont typeface="Arial" pitchFamily="34" charset="0"/>
              <a:buChar char="–"/>
            </a:pPr>
            <a:endParaRPr lang="en-US" sz="1500" dirty="0"/>
          </a:p>
          <a:p>
            <a:pPr marL="457200" lvl="1" indent="-457200">
              <a:spcBef>
                <a:spcPts val="0"/>
              </a:spcBef>
              <a:buClr>
                <a:srgbClr val="993300"/>
              </a:buClr>
              <a:buFont typeface="Wingdings" panose="05000000000000000000" pitchFamily="2" charset="2"/>
              <a:buChar char="§"/>
            </a:pPr>
            <a:r>
              <a:rPr lang="en-US" dirty="0"/>
              <a:t>Financial report of local relief </a:t>
            </a:r>
            <a:r>
              <a:rPr lang="en-US" dirty="0" smtClean="0"/>
              <a:t>fund: </a:t>
            </a:r>
          </a:p>
          <a:p>
            <a:pPr marL="0" lvl="1" indent="0">
              <a:spcBef>
                <a:spcPts val="0"/>
              </a:spcBef>
              <a:buClr>
                <a:srgbClr val="993300"/>
              </a:buClr>
              <a:buSzPct val="50000"/>
              <a:buNone/>
            </a:pPr>
            <a:endParaRPr lang="en-US" sz="1200" dirty="0"/>
          </a:p>
          <a:p>
            <a:pPr marL="685800" lvl="2" indent="-284163">
              <a:spcBef>
                <a:spcPts val="0"/>
              </a:spcBef>
              <a:buClrTx/>
              <a:buSzPct val="100000"/>
              <a:buFont typeface="Arial" pitchFamily="34" charset="0"/>
              <a:buChar char="–"/>
            </a:pPr>
            <a:r>
              <a:rPr lang="en-US" dirty="0" smtClean="0"/>
              <a:t>Submitted </a:t>
            </a:r>
            <a:r>
              <a:rPr lang="en-US" dirty="0"/>
              <a:t>to </a:t>
            </a:r>
            <a:r>
              <a:rPr lang="en-US" dirty="0" smtClean="0"/>
              <a:t>N.C. </a:t>
            </a:r>
            <a:r>
              <a:rPr lang="en-US" dirty="0"/>
              <a:t>State Firemen’s </a:t>
            </a:r>
            <a:r>
              <a:rPr lang="en-US" dirty="0" smtClean="0"/>
              <a:t>Association.</a:t>
            </a:r>
          </a:p>
          <a:p>
            <a:pPr marL="401637" lvl="2" indent="0">
              <a:spcBef>
                <a:spcPts val="0"/>
              </a:spcBef>
              <a:buClrTx/>
              <a:buSzPct val="100000"/>
              <a:buNone/>
            </a:pPr>
            <a:endParaRPr lang="en-US" sz="1200" dirty="0"/>
          </a:p>
          <a:p>
            <a:pPr marL="685800" lvl="2" indent="-284163">
              <a:spcBef>
                <a:spcPts val="0"/>
              </a:spcBef>
              <a:buClrTx/>
              <a:buSzPct val="100000"/>
              <a:buFont typeface="Arial" pitchFamily="34" charset="0"/>
              <a:buChar char="–"/>
            </a:pPr>
            <a:r>
              <a:rPr lang="en-US" dirty="0"/>
              <a:t>Form is available </a:t>
            </a:r>
            <a:r>
              <a:rPr lang="en-US" dirty="0"/>
              <a:t>t</a:t>
            </a:r>
            <a:r>
              <a:rPr lang="en-US" dirty="0" smtClean="0"/>
              <a:t>o </a:t>
            </a:r>
            <a:r>
              <a:rPr lang="en-US" dirty="0" smtClean="0"/>
              <a:t>the department </a:t>
            </a:r>
            <a:r>
              <a:rPr lang="en-US" dirty="0" smtClean="0"/>
              <a:t>from NCSFA in </a:t>
            </a:r>
            <a:r>
              <a:rPr lang="en-US" dirty="0" smtClean="0"/>
              <a:t>June.</a:t>
            </a:r>
          </a:p>
          <a:p>
            <a:pPr marL="401637" lvl="2" indent="0">
              <a:spcBef>
                <a:spcPts val="0"/>
              </a:spcBef>
              <a:buClrTx/>
              <a:buSzPct val="100000"/>
              <a:buNone/>
            </a:pPr>
            <a:endParaRPr lang="en-US" sz="1200" dirty="0"/>
          </a:p>
          <a:p>
            <a:pPr marL="685800" lvl="2" indent="-284163">
              <a:spcBef>
                <a:spcPts val="0"/>
              </a:spcBef>
              <a:buClrTx/>
              <a:buSzPct val="100000"/>
              <a:buFont typeface="Arial" pitchFamily="34" charset="0"/>
              <a:buChar char="–"/>
            </a:pPr>
            <a:r>
              <a:rPr lang="en-US" dirty="0"/>
              <a:t>Must be received </a:t>
            </a:r>
            <a:r>
              <a:rPr lang="en-US" dirty="0" smtClean="0"/>
              <a:t>annually </a:t>
            </a:r>
            <a:r>
              <a:rPr lang="en-US" dirty="0" smtClean="0"/>
              <a:t>by</a:t>
            </a:r>
            <a:r>
              <a:rPr lang="en-US" dirty="0" smtClean="0"/>
              <a:t> </a:t>
            </a:r>
            <a:r>
              <a:rPr lang="en-US" dirty="0"/>
              <a:t>NCSFA </a:t>
            </a:r>
            <a:r>
              <a:rPr lang="en-US" dirty="0" smtClean="0"/>
              <a:t>by </a:t>
            </a:r>
            <a:r>
              <a:rPr lang="en-US" dirty="0"/>
              <a:t>October </a:t>
            </a:r>
            <a:r>
              <a:rPr lang="en-US" dirty="0" smtClean="0"/>
              <a:t>31.</a:t>
            </a:r>
            <a:endParaRPr lang="en-US" dirty="0"/>
          </a:p>
          <a:p>
            <a:pPr marL="0" indent="0">
              <a:buNone/>
            </a:pPr>
            <a:endParaRPr lang="en-US" dirty="0"/>
          </a:p>
        </p:txBody>
      </p:sp>
    </p:spTree>
    <p:extLst>
      <p:ext uri="{BB962C8B-B14F-4D97-AF65-F5344CB8AC3E}">
        <p14:creationId xmlns:p14="http://schemas.microsoft.com/office/powerpoint/2010/main" val="30097009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8001000" cy="800219"/>
          </a:xfrm>
        </p:spPr>
        <p:txBody>
          <a:bodyPr/>
          <a:lstStyle/>
          <a:p>
            <a:r>
              <a:rPr lang="en-US" dirty="0"/>
              <a:t>Rules for Participation</a:t>
            </a:r>
          </a:p>
        </p:txBody>
      </p:sp>
      <p:sp>
        <p:nvSpPr>
          <p:cNvPr id="3" name="Content Placeholder 2"/>
          <p:cNvSpPr>
            <a:spLocks noGrp="1"/>
          </p:cNvSpPr>
          <p:nvPr>
            <p:ph idx="1"/>
          </p:nvPr>
        </p:nvSpPr>
        <p:spPr>
          <a:xfrm>
            <a:off x="2743200" y="1295400"/>
            <a:ext cx="6172200" cy="5486400"/>
          </a:xfrm>
        </p:spPr>
        <p:txBody>
          <a:bodyPr/>
          <a:lstStyle/>
          <a:p>
            <a:pPr marL="457200" lvl="1" indent="-457200">
              <a:spcBef>
                <a:spcPts val="0"/>
              </a:spcBef>
              <a:buClr>
                <a:srgbClr val="993300"/>
              </a:buClr>
              <a:buFont typeface="Wingdings" panose="05000000000000000000" pitchFamily="2" charset="2"/>
              <a:buChar char="§"/>
            </a:pPr>
            <a:r>
              <a:rPr lang="en-US" dirty="0" smtClean="0"/>
              <a:t>Firefighters’ </a:t>
            </a:r>
            <a:r>
              <a:rPr lang="en-US" dirty="0" smtClean="0"/>
              <a:t>Relief Fund Board of Trustees Report: </a:t>
            </a:r>
          </a:p>
          <a:p>
            <a:pPr marL="0" lvl="1" indent="0">
              <a:spcBef>
                <a:spcPts val="0"/>
              </a:spcBef>
              <a:buClr>
                <a:srgbClr val="993300"/>
              </a:buClr>
              <a:buSzPct val="50000"/>
              <a:buNone/>
            </a:pPr>
            <a:endParaRPr lang="en-US" sz="1200" dirty="0"/>
          </a:p>
          <a:p>
            <a:pPr marL="685800" lvl="2" indent="-284163">
              <a:spcBef>
                <a:spcPts val="0"/>
              </a:spcBef>
              <a:buClrTx/>
              <a:buSzPct val="100000"/>
              <a:buFont typeface="Arial" panose="020B0604020202020204" pitchFamily="34" charset="0"/>
              <a:buChar char="̶"/>
            </a:pPr>
            <a:r>
              <a:rPr lang="en-US" sz="2000" dirty="0"/>
              <a:t>Filed with the </a:t>
            </a:r>
            <a:r>
              <a:rPr lang="en-US" sz="2000" dirty="0" smtClean="0"/>
              <a:t>N.C. </a:t>
            </a:r>
            <a:r>
              <a:rPr lang="en-US" sz="2000" dirty="0"/>
              <a:t>Dept. of </a:t>
            </a:r>
            <a:r>
              <a:rPr lang="en-US" sz="2000" dirty="0" smtClean="0"/>
              <a:t>Insurance. </a:t>
            </a:r>
          </a:p>
          <a:p>
            <a:pPr marL="401637" lvl="2" indent="0">
              <a:spcBef>
                <a:spcPts val="0"/>
              </a:spcBef>
              <a:buClrTx/>
              <a:buSzPct val="100000"/>
              <a:buNone/>
            </a:pPr>
            <a:r>
              <a:rPr lang="en-US" sz="1100" dirty="0" smtClean="0"/>
              <a:t> </a:t>
            </a:r>
            <a:endParaRPr lang="en-US" sz="1100" dirty="0"/>
          </a:p>
          <a:p>
            <a:pPr marL="685800" lvl="2" indent="-284163">
              <a:spcBef>
                <a:spcPts val="0"/>
              </a:spcBef>
              <a:buClrTx/>
              <a:buSzPct val="100000"/>
              <a:buFont typeface="Arial" panose="020B0604020202020204" pitchFamily="34" charset="0"/>
              <a:buChar char="̶"/>
            </a:pPr>
            <a:r>
              <a:rPr lang="en-US" sz="2000" dirty="0"/>
              <a:t>Filed </a:t>
            </a:r>
            <a:r>
              <a:rPr lang="en-US" sz="2000" dirty="0" smtClean="0"/>
              <a:t>annually by </a:t>
            </a:r>
            <a:r>
              <a:rPr lang="en-US" sz="2000" dirty="0"/>
              <a:t>October </a:t>
            </a:r>
            <a:r>
              <a:rPr lang="en-US" sz="2000" dirty="0" smtClean="0"/>
              <a:t>31.  </a:t>
            </a:r>
          </a:p>
          <a:p>
            <a:pPr marL="401637" lvl="2" indent="0">
              <a:spcBef>
                <a:spcPts val="0"/>
              </a:spcBef>
              <a:buClrTx/>
              <a:buSzPct val="100000"/>
              <a:buNone/>
            </a:pPr>
            <a:endParaRPr lang="en-US" sz="1100" dirty="0"/>
          </a:p>
          <a:p>
            <a:pPr marL="685800" lvl="2" indent="-284163">
              <a:spcBef>
                <a:spcPts val="0"/>
              </a:spcBef>
              <a:buClrTx/>
              <a:buSzPct val="100000"/>
              <a:buFont typeface="Arial" panose="020B0604020202020204" pitchFamily="34" charset="0"/>
              <a:buChar char="̶"/>
            </a:pPr>
            <a:r>
              <a:rPr lang="en-US" sz="2000" dirty="0"/>
              <a:t>NCDOI notifies each City and/or County Clerk-Finance Officer in August to file the </a:t>
            </a:r>
            <a:r>
              <a:rPr lang="en-US" sz="2000" dirty="0" smtClean="0"/>
              <a:t>report.</a:t>
            </a:r>
          </a:p>
          <a:p>
            <a:pPr marL="401637" lvl="2" indent="0">
              <a:spcBef>
                <a:spcPts val="0"/>
              </a:spcBef>
              <a:buClrTx/>
              <a:buSzPct val="100000"/>
              <a:buNone/>
            </a:pPr>
            <a:endParaRPr lang="en-US" sz="1100" dirty="0"/>
          </a:p>
          <a:p>
            <a:pPr marL="685800" lvl="2" indent="-284163">
              <a:spcBef>
                <a:spcPts val="0"/>
              </a:spcBef>
              <a:buClrTx/>
              <a:buSzPct val="100000"/>
              <a:buFont typeface="Arial" panose="020B0604020202020204" pitchFamily="34" charset="0"/>
              <a:buChar char="̶"/>
            </a:pPr>
            <a:r>
              <a:rPr lang="en-US" sz="2000" dirty="0"/>
              <a:t>Required by </a:t>
            </a:r>
            <a:r>
              <a:rPr lang="en-US" sz="2000" dirty="0" smtClean="0"/>
              <a:t>N.C.G.S. </a:t>
            </a:r>
            <a:r>
              <a:rPr lang="en-US" sz="2000" dirty="0"/>
              <a:t>58-84-46 for all rated fire </a:t>
            </a:r>
            <a:r>
              <a:rPr lang="en-US" sz="2000" dirty="0" smtClean="0"/>
              <a:t>districts.</a:t>
            </a:r>
          </a:p>
          <a:p>
            <a:pPr marL="401637" lvl="2" indent="0">
              <a:spcBef>
                <a:spcPts val="0"/>
              </a:spcBef>
              <a:buClrTx/>
              <a:buSzPct val="100000"/>
              <a:buNone/>
            </a:pPr>
            <a:endParaRPr lang="en-US" sz="1100" dirty="0"/>
          </a:p>
          <a:p>
            <a:pPr marL="685800" lvl="2" indent="-284163">
              <a:spcBef>
                <a:spcPts val="0"/>
              </a:spcBef>
              <a:buClrTx/>
              <a:buSzPct val="100000"/>
              <a:buFont typeface="Arial" panose="020B0604020202020204" pitchFamily="34" charset="0"/>
              <a:buChar char="̶"/>
            </a:pPr>
            <a:r>
              <a:rPr lang="en-US" sz="2000" dirty="0"/>
              <a:t>Provides the local relief fund board of trustees names and </a:t>
            </a:r>
            <a:r>
              <a:rPr lang="en-US" sz="2000" dirty="0" smtClean="0"/>
              <a:t>identifies the </a:t>
            </a:r>
            <a:r>
              <a:rPr lang="en-US" sz="2000" dirty="0" smtClean="0"/>
              <a:t>treasurer.</a:t>
            </a:r>
            <a:endParaRPr lang="en-US" sz="2000" dirty="0"/>
          </a:p>
          <a:p>
            <a:pPr marL="0" indent="0">
              <a:buNone/>
            </a:pPr>
            <a:endParaRPr lang="en-US" dirty="0"/>
          </a:p>
        </p:txBody>
      </p:sp>
    </p:spTree>
    <p:extLst>
      <p:ext uri="{BB962C8B-B14F-4D97-AF65-F5344CB8AC3E}">
        <p14:creationId xmlns:p14="http://schemas.microsoft.com/office/powerpoint/2010/main" val="32739977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8001000" cy="800219"/>
          </a:xfrm>
        </p:spPr>
        <p:txBody>
          <a:bodyPr/>
          <a:lstStyle/>
          <a:p>
            <a:r>
              <a:rPr lang="en-US" dirty="0"/>
              <a:t>How Funds </a:t>
            </a:r>
            <a:r>
              <a:rPr lang="en-US" dirty="0" smtClean="0"/>
              <a:t>Can Be </a:t>
            </a:r>
            <a:r>
              <a:rPr lang="en-US" dirty="0"/>
              <a:t>Spent</a:t>
            </a:r>
          </a:p>
        </p:txBody>
      </p:sp>
      <p:sp>
        <p:nvSpPr>
          <p:cNvPr id="3" name="Content Placeholder 2"/>
          <p:cNvSpPr>
            <a:spLocks noGrp="1"/>
          </p:cNvSpPr>
          <p:nvPr>
            <p:ph idx="1"/>
          </p:nvPr>
        </p:nvSpPr>
        <p:spPr>
          <a:xfrm>
            <a:off x="2743200" y="1295400"/>
            <a:ext cx="6324600" cy="5410200"/>
          </a:xfrm>
        </p:spPr>
        <p:txBody>
          <a:bodyPr/>
          <a:lstStyle/>
          <a:p>
            <a:pPr marL="347663" indent="-290513">
              <a:spcBef>
                <a:spcPts val="0"/>
              </a:spcBef>
              <a:buSzPct val="100000"/>
              <a:buFont typeface="Wingdings" panose="05000000000000000000" pitchFamily="2" charset="2"/>
              <a:buChar char="§"/>
              <a:defRPr/>
            </a:pPr>
            <a:r>
              <a:rPr lang="en-US" sz="2400" dirty="0">
                <a:solidFill>
                  <a:srgbClr val="000000"/>
                </a:solidFill>
                <a:ea typeface="MS PGothic" charset="0"/>
              </a:rPr>
              <a:t>Two Classes of Relief Fund </a:t>
            </a:r>
            <a:r>
              <a:rPr lang="en-US" sz="2400" dirty="0" smtClean="0">
                <a:solidFill>
                  <a:srgbClr val="000000"/>
                </a:solidFill>
                <a:ea typeface="MS PGothic" charset="0"/>
              </a:rPr>
              <a:t>Uses:</a:t>
            </a:r>
            <a:endParaRPr lang="en-US" sz="2400" dirty="0" smtClean="0">
              <a:solidFill>
                <a:srgbClr val="000000"/>
              </a:solidFill>
              <a:ea typeface="MS PGothic" charset="0"/>
            </a:endParaRPr>
          </a:p>
          <a:p>
            <a:pPr marL="57150" indent="0">
              <a:spcBef>
                <a:spcPts val="0"/>
              </a:spcBef>
              <a:buSzPct val="100000"/>
              <a:buNone/>
              <a:defRPr/>
            </a:pPr>
            <a:endParaRPr lang="en-US" sz="1200" dirty="0">
              <a:solidFill>
                <a:srgbClr val="000000"/>
              </a:solidFill>
              <a:ea typeface="MS PGothic" charset="0"/>
            </a:endParaRPr>
          </a:p>
          <a:p>
            <a:pPr marL="685800" indent="-338138">
              <a:spcBef>
                <a:spcPts val="0"/>
              </a:spcBef>
              <a:buClrTx/>
              <a:buSzPct val="100000"/>
              <a:buFont typeface="+mj-lt"/>
              <a:buAutoNum type="arabicPeriod"/>
              <a:defRPr/>
            </a:pPr>
            <a:r>
              <a:rPr lang="en-US" sz="2400" b="1" dirty="0" smtClean="0">
                <a:solidFill>
                  <a:srgbClr val="000000"/>
                </a:solidFill>
              </a:rPr>
              <a:t>Uses controlled </a:t>
            </a:r>
            <a:r>
              <a:rPr lang="en-US" sz="2400" b="1" dirty="0">
                <a:solidFill>
                  <a:srgbClr val="000000"/>
                </a:solidFill>
              </a:rPr>
              <a:t>by the </a:t>
            </a:r>
            <a:r>
              <a:rPr lang="en-US" sz="2400" b="1" dirty="0" smtClean="0">
                <a:solidFill>
                  <a:srgbClr val="000000"/>
                </a:solidFill>
              </a:rPr>
              <a:t>LRFB. </a:t>
            </a:r>
          </a:p>
          <a:p>
            <a:pPr marL="347663" indent="0">
              <a:spcBef>
                <a:spcPts val="0"/>
              </a:spcBef>
              <a:buNone/>
              <a:defRPr/>
            </a:pPr>
            <a:endParaRPr lang="en-US" sz="1200" b="1" dirty="0" smtClean="0">
              <a:solidFill>
                <a:srgbClr val="000000"/>
              </a:solidFill>
            </a:endParaRPr>
          </a:p>
          <a:p>
            <a:pPr marL="685800" indent="0">
              <a:spcBef>
                <a:spcPts val="0"/>
              </a:spcBef>
              <a:buNone/>
              <a:defRPr/>
            </a:pPr>
            <a:r>
              <a:rPr lang="en-US" sz="2400" dirty="0" smtClean="0">
                <a:solidFill>
                  <a:srgbClr val="000000"/>
                </a:solidFill>
              </a:rPr>
              <a:t>The </a:t>
            </a:r>
            <a:r>
              <a:rPr lang="en-US" sz="2400" dirty="0">
                <a:solidFill>
                  <a:srgbClr val="000000"/>
                </a:solidFill>
              </a:rPr>
              <a:t>following uses are allowable if the </a:t>
            </a:r>
            <a:r>
              <a:rPr lang="en-US" sz="2400" dirty="0" smtClean="0">
                <a:solidFill>
                  <a:srgbClr val="000000"/>
                </a:solidFill>
              </a:rPr>
              <a:t>LRFB </a:t>
            </a:r>
            <a:r>
              <a:rPr lang="en-US" sz="2400" dirty="0">
                <a:solidFill>
                  <a:srgbClr val="000000"/>
                </a:solidFill>
              </a:rPr>
              <a:t>has reviewed and approved them: </a:t>
            </a:r>
            <a:endParaRPr lang="en-US" sz="2400" dirty="0" smtClean="0">
              <a:solidFill>
                <a:srgbClr val="000000"/>
              </a:solidFill>
            </a:endParaRPr>
          </a:p>
          <a:p>
            <a:pPr marL="0" indent="0">
              <a:spcBef>
                <a:spcPts val="0"/>
              </a:spcBef>
              <a:buNone/>
              <a:defRPr/>
            </a:pPr>
            <a:endParaRPr lang="en-US" sz="1200" dirty="0">
              <a:solidFill>
                <a:srgbClr val="000000"/>
              </a:solidFill>
            </a:endParaRPr>
          </a:p>
          <a:p>
            <a:pPr marL="914400" indent="-228600">
              <a:spcBef>
                <a:spcPts val="0"/>
              </a:spcBef>
              <a:buClrTx/>
              <a:buSzPct val="100000"/>
              <a:buFont typeface="Arial" panose="020B0604020202020204" pitchFamily="34" charset="0"/>
              <a:buChar char="–"/>
              <a:defRPr/>
            </a:pPr>
            <a:r>
              <a:rPr lang="en-US" sz="2000" dirty="0" smtClean="0">
                <a:solidFill>
                  <a:srgbClr val="000000"/>
                </a:solidFill>
              </a:rPr>
              <a:t>To </a:t>
            </a:r>
            <a:r>
              <a:rPr lang="en-US" sz="2000" dirty="0">
                <a:solidFill>
                  <a:srgbClr val="000000"/>
                </a:solidFill>
              </a:rPr>
              <a:t>assist financially any firefighter in active service for a sickness or injury contracted in the line of duty. The amount is dependent on need and availability of funds as determined by the LRFB upon review and the annual earning capability of the </a:t>
            </a:r>
            <a:r>
              <a:rPr lang="en-US" sz="2000" dirty="0" smtClean="0">
                <a:solidFill>
                  <a:srgbClr val="000000"/>
                </a:solidFill>
              </a:rPr>
              <a:t>individual</a:t>
            </a:r>
            <a:r>
              <a:rPr lang="en-US" sz="2400" dirty="0">
                <a:solidFill>
                  <a:srgbClr val="000000"/>
                </a:solidFill>
              </a:rPr>
              <a:t>. </a:t>
            </a:r>
          </a:p>
        </p:txBody>
      </p:sp>
    </p:spTree>
    <p:extLst>
      <p:ext uri="{BB962C8B-B14F-4D97-AF65-F5344CB8AC3E}">
        <p14:creationId xmlns:p14="http://schemas.microsoft.com/office/powerpoint/2010/main" val="1788771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8001000" cy="800219"/>
          </a:xfrm>
        </p:spPr>
        <p:txBody>
          <a:bodyPr/>
          <a:lstStyle/>
          <a:p>
            <a:r>
              <a:rPr lang="en-US" dirty="0"/>
              <a:t>How Funds </a:t>
            </a:r>
            <a:r>
              <a:rPr lang="en-US" dirty="0" smtClean="0"/>
              <a:t>Can Be </a:t>
            </a:r>
            <a:r>
              <a:rPr lang="en-US" dirty="0"/>
              <a:t>Spent</a:t>
            </a:r>
          </a:p>
        </p:txBody>
      </p:sp>
      <p:sp>
        <p:nvSpPr>
          <p:cNvPr id="3" name="Content Placeholder 2"/>
          <p:cNvSpPr>
            <a:spLocks noGrp="1"/>
          </p:cNvSpPr>
          <p:nvPr>
            <p:ph idx="1"/>
          </p:nvPr>
        </p:nvSpPr>
        <p:spPr>
          <a:xfrm>
            <a:off x="2743200" y="1295400"/>
            <a:ext cx="6172200" cy="5486400"/>
          </a:xfrm>
        </p:spPr>
        <p:txBody>
          <a:bodyPr/>
          <a:lstStyle/>
          <a:p>
            <a:pPr marL="347663" indent="-290513">
              <a:spcBef>
                <a:spcPts val="0"/>
              </a:spcBef>
              <a:buSzPct val="100000"/>
              <a:buFont typeface="Wingdings" panose="05000000000000000000" pitchFamily="2" charset="2"/>
              <a:buChar char="§"/>
              <a:tabLst>
                <a:tab pos="347663" algn="l"/>
              </a:tabLst>
              <a:defRPr/>
            </a:pPr>
            <a:r>
              <a:rPr lang="en-US" sz="2400" dirty="0">
                <a:solidFill>
                  <a:srgbClr val="000000"/>
                </a:solidFill>
                <a:ea typeface="MS PGothic" charset="0"/>
              </a:rPr>
              <a:t>Two Classes of Relief Fund </a:t>
            </a:r>
            <a:r>
              <a:rPr lang="en-US" sz="2400" dirty="0" smtClean="0">
                <a:solidFill>
                  <a:srgbClr val="000000"/>
                </a:solidFill>
                <a:ea typeface="MS PGothic" charset="0"/>
              </a:rPr>
              <a:t>Uses:</a:t>
            </a:r>
            <a:endParaRPr lang="en-US" sz="2400" dirty="0" smtClean="0">
              <a:solidFill>
                <a:srgbClr val="000000"/>
              </a:solidFill>
              <a:ea typeface="MS PGothic" charset="0"/>
            </a:endParaRPr>
          </a:p>
          <a:p>
            <a:pPr marL="57150" indent="0">
              <a:spcBef>
                <a:spcPts val="0"/>
              </a:spcBef>
              <a:buSzPct val="100000"/>
              <a:buNone/>
              <a:tabLst>
                <a:tab pos="347663" algn="l"/>
              </a:tabLst>
              <a:defRPr/>
            </a:pPr>
            <a:endParaRPr lang="en-US" sz="1200" dirty="0">
              <a:solidFill>
                <a:srgbClr val="000000"/>
              </a:solidFill>
              <a:ea typeface="MS PGothic" charset="0"/>
            </a:endParaRPr>
          </a:p>
          <a:p>
            <a:pPr marL="685800" indent="-338138">
              <a:spcBef>
                <a:spcPts val="0"/>
              </a:spcBef>
              <a:buClrTx/>
              <a:buSzPct val="100000"/>
              <a:buFont typeface="+mj-lt"/>
              <a:buAutoNum type="arabicPeriod"/>
              <a:defRPr/>
            </a:pPr>
            <a:r>
              <a:rPr lang="en-US" sz="2400" b="1" dirty="0" smtClean="0">
                <a:solidFill>
                  <a:srgbClr val="000000"/>
                </a:solidFill>
              </a:rPr>
              <a:t>Uses controlled </a:t>
            </a:r>
            <a:r>
              <a:rPr lang="en-US" sz="2400" b="1" dirty="0">
                <a:solidFill>
                  <a:srgbClr val="000000"/>
                </a:solidFill>
              </a:rPr>
              <a:t>by the </a:t>
            </a:r>
            <a:r>
              <a:rPr lang="en-US" sz="2400" b="1" dirty="0" smtClean="0">
                <a:solidFill>
                  <a:srgbClr val="000000"/>
                </a:solidFill>
              </a:rPr>
              <a:t>LRFB</a:t>
            </a:r>
            <a:endParaRPr lang="en-US" sz="2400" b="1" dirty="0" smtClean="0">
              <a:solidFill>
                <a:srgbClr val="000000"/>
              </a:solidFill>
            </a:endParaRPr>
          </a:p>
          <a:p>
            <a:pPr marL="347663" indent="0">
              <a:spcBef>
                <a:spcPts val="0"/>
              </a:spcBef>
              <a:buNone/>
              <a:defRPr/>
            </a:pPr>
            <a:endParaRPr lang="en-US" sz="1200" dirty="0">
              <a:solidFill>
                <a:srgbClr val="000000"/>
              </a:solidFill>
            </a:endParaRPr>
          </a:p>
          <a:p>
            <a:pPr marL="914400" indent="-228600">
              <a:spcBef>
                <a:spcPts val="0"/>
              </a:spcBef>
              <a:buClrTx/>
              <a:buSzPct val="100000"/>
              <a:buFont typeface="Arial" panose="020B0604020202020204" pitchFamily="34" charset="0"/>
              <a:buChar char="–"/>
              <a:defRPr/>
            </a:pPr>
            <a:r>
              <a:rPr lang="en-US" sz="2000" dirty="0" smtClean="0">
                <a:solidFill>
                  <a:srgbClr val="000000"/>
                </a:solidFill>
              </a:rPr>
              <a:t>To </a:t>
            </a:r>
            <a:r>
              <a:rPr lang="en-US" sz="2000" dirty="0">
                <a:solidFill>
                  <a:srgbClr val="000000"/>
                </a:solidFill>
              </a:rPr>
              <a:t>provide reasonable support to family or dependents of a firefighter who may lose their life in the line of duty by accident or sickness. The amount is dependent on need and availability of funds as determined by </a:t>
            </a:r>
            <a:r>
              <a:rPr lang="en-US" sz="2000" dirty="0" smtClean="0">
                <a:solidFill>
                  <a:srgbClr val="000000"/>
                </a:solidFill>
              </a:rPr>
              <a:t>the LRFB upon </a:t>
            </a:r>
            <a:r>
              <a:rPr lang="en-US" sz="2000" dirty="0">
                <a:solidFill>
                  <a:srgbClr val="000000"/>
                </a:solidFill>
              </a:rPr>
              <a:t>review and the annual earning capability of </a:t>
            </a:r>
            <a:r>
              <a:rPr lang="en-US" sz="2000" dirty="0" smtClean="0">
                <a:solidFill>
                  <a:srgbClr val="000000"/>
                </a:solidFill>
              </a:rPr>
              <a:t>the </a:t>
            </a:r>
            <a:r>
              <a:rPr lang="en-US" sz="2000" dirty="0">
                <a:solidFill>
                  <a:srgbClr val="000000"/>
                </a:solidFill>
              </a:rPr>
              <a:t>individual. </a:t>
            </a:r>
          </a:p>
          <a:p>
            <a:pPr marL="914400" indent="-228600">
              <a:spcBef>
                <a:spcPts val="0"/>
              </a:spcBef>
              <a:buClrTx/>
              <a:buSzPct val="100000"/>
              <a:buFont typeface="Arial" panose="020B0604020202020204" pitchFamily="34" charset="0"/>
              <a:buChar char="–"/>
              <a:defRPr/>
            </a:pPr>
            <a:endParaRPr lang="en-US" sz="2000" dirty="0">
              <a:solidFill>
                <a:srgbClr val="000000"/>
              </a:solidFill>
            </a:endParaRPr>
          </a:p>
          <a:p>
            <a:pPr marL="914400" indent="-228600">
              <a:spcBef>
                <a:spcPts val="0"/>
              </a:spcBef>
              <a:buClrTx/>
              <a:buSzPct val="100000"/>
              <a:buFont typeface="Arial" panose="020B0604020202020204" pitchFamily="34" charset="0"/>
              <a:buChar char="–"/>
              <a:defRPr/>
            </a:pPr>
            <a:r>
              <a:rPr lang="en-US" sz="2000" dirty="0" smtClean="0">
                <a:solidFill>
                  <a:srgbClr val="000000"/>
                </a:solidFill>
              </a:rPr>
              <a:t>To </a:t>
            </a:r>
            <a:r>
              <a:rPr lang="en-US" sz="2000" dirty="0">
                <a:solidFill>
                  <a:srgbClr val="000000"/>
                </a:solidFill>
              </a:rPr>
              <a:t>pay premiums in the Fraternal Insurance Fund of </a:t>
            </a:r>
            <a:r>
              <a:rPr lang="en-US" sz="2000" dirty="0" smtClean="0">
                <a:solidFill>
                  <a:srgbClr val="000000"/>
                </a:solidFill>
              </a:rPr>
              <a:t>N.C., </a:t>
            </a:r>
            <a:r>
              <a:rPr lang="en-US" sz="2000" dirty="0">
                <a:solidFill>
                  <a:srgbClr val="000000"/>
                </a:solidFill>
              </a:rPr>
              <a:t>if the firefighter is a member and the </a:t>
            </a:r>
            <a:r>
              <a:rPr lang="en-US" sz="2000" dirty="0" smtClean="0">
                <a:solidFill>
                  <a:srgbClr val="000000"/>
                </a:solidFill>
              </a:rPr>
              <a:t>LRFB </a:t>
            </a:r>
            <a:r>
              <a:rPr lang="en-US" sz="2000" dirty="0">
                <a:solidFill>
                  <a:srgbClr val="000000"/>
                </a:solidFill>
              </a:rPr>
              <a:t>has determined the firefighter cannot pay for </a:t>
            </a:r>
            <a:r>
              <a:rPr lang="en-US" sz="2000" dirty="0" smtClean="0">
                <a:solidFill>
                  <a:srgbClr val="000000"/>
                </a:solidFill>
              </a:rPr>
              <a:t>reasons </a:t>
            </a:r>
            <a:r>
              <a:rPr lang="en-US" sz="2000" dirty="0">
                <a:solidFill>
                  <a:srgbClr val="000000"/>
                </a:solidFill>
              </a:rPr>
              <a:t>of disability</a:t>
            </a:r>
            <a:r>
              <a:rPr lang="en-US" sz="2100" dirty="0">
                <a:solidFill>
                  <a:srgbClr val="000000"/>
                </a:solidFill>
              </a:rPr>
              <a:t>. </a:t>
            </a:r>
          </a:p>
        </p:txBody>
      </p:sp>
    </p:spTree>
    <p:extLst>
      <p:ext uri="{BB962C8B-B14F-4D97-AF65-F5344CB8AC3E}">
        <p14:creationId xmlns:p14="http://schemas.microsoft.com/office/powerpoint/2010/main" val="26173274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8" name="Rectangle 10"/>
          <p:cNvSpPr>
            <a:spLocks noGrp="1" noChangeArrowheads="1"/>
          </p:cNvSpPr>
          <p:nvPr>
            <p:ph type="title"/>
          </p:nvPr>
        </p:nvSpPr>
        <p:spPr>
          <a:xfrm>
            <a:off x="1143000" y="228600"/>
            <a:ext cx="8001000" cy="793750"/>
          </a:xfrm>
        </p:spPr>
        <p:txBody>
          <a:bodyPr/>
          <a:lstStyle/>
          <a:p>
            <a:pPr>
              <a:defRPr/>
            </a:pPr>
            <a:r>
              <a:rPr lang="en-US" dirty="0"/>
              <a:t>Chief 101 Class</a:t>
            </a:r>
            <a:endParaRPr lang="en-US" dirty="0" smtClean="0"/>
          </a:p>
        </p:txBody>
      </p:sp>
      <p:sp>
        <p:nvSpPr>
          <p:cNvPr id="8195" name="Rectangle 11"/>
          <p:cNvSpPr>
            <a:spLocks noGrp="1" noChangeArrowheads="1"/>
          </p:cNvSpPr>
          <p:nvPr>
            <p:ph type="body" idx="1"/>
          </p:nvPr>
        </p:nvSpPr>
        <p:spPr/>
        <p:txBody>
          <a:bodyPr/>
          <a:lstStyle/>
          <a:p>
            <a:pPr>
              <a:buSzPct val="100000"/>
              <a:buFont typeface="Wingdings" panose="05000000000000000000" pitchFamily="2" charset="2"/>
              <a:buChar char="§"/>
            </a:pPr>
            <a:r>
              <a:rPr lang="en-US" sz="2400" dirty="0"/>
              <a:t>This class consists of several programs that together will satisfy the </a:t>
            </a:r>
            <a:r>
              <a:rPr lang="en-US" sz="2400" dirty="0" smtClean="0"/>
              <a:t>9S </a:t>
            </a:r>
            <a:r>
              <a:rPr lang="en-US" sz="2400" dirty="0"/>
              <a:t>inspection criteria as specified by the North Carolina Administrative </a:t>
            </a:r>
            <a:r>
              <a:rPr lang="en-US" sz="2400" dirty="0" smtClean="0"/>
              <a:t>Code. The </a:t>
            </a:r>
            <a:r>
              <a:rPr lang="en-US" sz="2400" dirty="0"/>
              <a:t>primary objective of the course is to inform current and future chief officers of the various aspects and complexities surrounding the operations and organization of North Carolina fire departments.  </a:t>
            </a:r>
          </a:p>
          <a:p>
            <a:pPr marL="0" indent="0">
              <a:buNone/>
            </a:pPr>
            <a:endParaRPr lang="en-US" sz="2600"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8001000" cy="800219"/>
          </a:xfrm>
        </p:spPr>
        <p:txBody>
          <a:bodyPr/>
          <a:lstStyle/>
          <a:p>
            <a:r>
              <a:rPr lang="en-US" dirty="0"/>
              <a:t>How Funds </a:t>
            </a:r>
            <a:r>
              <a:rPr lang="en-US" dirty="0" smtClean="0"/>
              <a:t>Can Be </a:t>
            </a:r>
            <a:r>
              <a:rPr lang="en-US" dirty="0"/>
              <a:t>Spent</a:t>
            </a:r>
          </a:p>
        </p:txBody>
      </p:sp>
      <p:sp>
        <p:nvSpPr>
          <p:cNvPr id="3" name="Content Placeholder 2"/>
          <p:cNvSpPr>
            <a:spLocks noGrp="1"/>
          </p:cNvSpPr>
          <p:nvPr>
            <p:ph idx="1"/>
          </p:nvPr>
        </p:nvSpPr>
        <p:spPr>
          <a:xfrm>
            <a:off x="2743200" y="1295400"/>
            <a:ext cx="6172200" cy="4953000"/>
          </a:xfrm>
        </p:spPr>
        <p:txBody>
          <a:bodyPr/>
          <a:lstStyle/>
          <a:p>
            <a:pPr marL="347663" indent="-347663">
              <a:spcBef>
                <a:spcPts val="0"/>
              </a:spcBef>
              <a:buSzPct val="100000"/>
              <a:buFont typeface="Wingdings" panose="05000000000000000000" pitchFamily="2" charset="2"/>
              <a:buChar char="§"/>
              <a:defRPr/>
            </a:pPr>
            <a:r>
              <a:rPr lang="en-US" sz="2400" dirty="0">
                <a:solidFill>
                  <a:srgbClr val="000000"/>
                </a:solidFill>
                <a:ea typeface="MS PGothic" charset="0"/>
              </a:rPr>
              <a:t>Two Classes of Relief Fund </a:t>
            </a:r>
            <a:r>
              <a:rPr lang="en-US" sz="2400" dirty="0" smtClean="0">
                <a:solidFill>
                  <a:srgbClr val="000000"/>
                </a:solidFill>
                <a:ea typeface="MS PGothic" charset="0"/>
              </a:rPr>
              <a:t>Uses:</a:t>
            </a:r>
            <a:endParaRPr lang="en-US" sz="2400" dirty="0" smtClean="0">
              <a:solidFill>
                <a:srgbClr val="000000"/>
              </a:solidFill>
              <a:ea typeface="MS PGothic" charset="0"/>
            </a:endParaRPr>
          </a:p>
          <a:p>
            <a:pPr marL="57150" indent="0">
              <a:spcBef>
                <a:spcPts val="0"/>
              </a:spcBef>
              <a:buSzPct val="100000"/>
              <a:buNone/>
              <a:defRPr/>
            </a:pPr>
            <a:endParaRPr lang="en-US" sz="1200" dirty="0">
              <a:solidFill>
                <a:srgbClr val="000000"/>
              </a:solidFill>
              <a:ea typeface="MS PGothic" charset="0"/>
            </a:endParaRPr>
          </a:p>
          <a:p>
            <a:pPr marL="685800" indent="-338138">
              <a:spcBef>
                <a:spcPts val="0"/>
              </a:spcBef>
              <a:buClrTx/>
              <a:buSzPct val="100000"/>
              <a:buFont typeface="+mj-lt"/>
              <a:buAutoNum type="arabicPeriod" startAt="2"/>
              <a:defRPr/>
            </a:pPr>
            <a:r>
              <a:rPr lang="en-US" sz="2400" b="1" dirty="0" smtClean="0">
                <a:solidFill>
                  <a:srgbClr val="000000"/>
                </a:solidFill>
              </a:rPr>
              <a:t>Uses controlled </a:t>
            </a:r>
            <a:r>
              <a:rPr lang="en-US" sz="2400" b="1" dirty="0">
                <a:solidFill>
                  <a:srgbClr val="000000"/>
                </a:solidFill>
              </a:rPr>
              <a:t>by the </a:t>
            </a:r>
            <a:r>
              <a:rPr lang="en-US" sz="2400" b="1" dirty="0" smtClean="0">
                <a:solidFill>
                  <a:srgbClr val="000000"/>
                </a:solidFill>
              </a:rPr>
              <a:t>LRFB, but require approval from the NCSFA.</a:t>
            </a:r>
          </a:p>
          <a:p>
            <a:pPr marL="0" indent="0">
              <a:spcBef>
                <a:spcPts val="0"/>
              </a:spcBef>
              <a:buNone/>
              <a:defRPr/>
            </a:pPr>
            <a:endParaRPr lang="en-US" sz="1200" b="1" dirty="0">
              <a:solidFill>
                <a:srgbClr val="000000"/>
              </a:solidFill>
            </a:endParaRPr>
          </a:p>
          <a:p>
            <a:pPr marL="914400" indent="-228600">
              <a:spcBef>
                <a:spcPts val="0"/>
              </a:spcBef>
              <a:buClrTx/>
              <a:buSzPct val="100000"/>
              <a:buFont typeface="Arial" panose="020B0604020202020204" pitchFamily="34" charset="0"/>
              <a:buChar char="̶"/>
              <a:defRPr/>
            </a:pPr>
            <a:r>
              <a:rPr lang="en-US" sz="2000" dirty="0">
                <a:solidFill>
                  <a:srgbClr val="000000"/>
                </a:solidFill>
              </a:rPr>
              <a:t>The reason for the review and approval of the NCSFA Executive Director is to </a:t>
            </a:r>
            <a:r>
              <a:rPr lang="en-US" sz="2000" dirty="0" smtClean="0">
                <a:solidFill>
                  <a:srgbClr val="000000"/>
                </a:solidFill>
              </a:rPr>
              <a:t>ensure </a:t>
            </a:r>
            <a:r>
              <a:rPr lang="en-US" sz="2000" dirty="0">
                <a:solidFill>
                  <a:srgbClr val="000000"/>
                </a:solidFill>
              </a:rPr>
              <a:t>it is an allowable use, the fund is “financially sound” or stable, and the use will not reduce the funds to an extent where they would not be available for uses. </a:t>
            </a:r>
          </a:p>
          <a:p>
            <a:pPr marL="0" indent="0">
              <a:buNone/>
              <a:defRPr/>
            </a:pPr>
            <a:endParaRPr lang="en-US" dirty="0">
              <a:solidFill>
                <a:srgbClr val="000000"/>
              </a:solidFill>
            </a:endParaRPr>
          </a:p>
        </p:txBody>
      </p:sp>
    </p:spTree>
    <p:extLst>
      <p:ext uri="{BB962C8B-B14F-4D97-AF65-F5344CB8AC3E}">
        <p14:creationId xmlns:p14="http://schemas.microsoft.com/office/powerpoint/2010/main" val="18693172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8001000" cy="800219"/>
          </a:xfrm>
        </p:spPr>
        <p:txBody>
          <a:bodyPr/>
          <a:lstStyle/>
          <a:p>
            <a:r>
              <a:rPr lang="en-US" dirty="0"/>
              <a:t>How Funds </a:t>
            </a:r>
            <a:r>
              <a:rPr lang="en-US" dirty="0" smtClean="0"/>
              <a:t>Can Be </a:t>
            </a:r>
            <a:r>
              <a:rPr lang="en-US" dirty="0"/>
              <a:t>Spent</a:t>
            </a:r>
          </a:p>
        </p:txBody>
      </p:sp>
      <p:sp>
        <p:nvSpPr>
          <p:cNvPr id="3" name="Content Placeholder 2"/>
          <p:cNvSpPr>
            <a:spLocks noGrp="1"/>
          </p:cNvSpPr>
          <p:nvPr>
            <p:ph idx="1"/>
          </p:nvPr>
        </p:nvSpPr>
        <p:spPr>
          <a:xfrm>
            <a:off x="2743200" y="1295400"/>
            <a:ext cx="6172200" cy="4953000"/>
          </a:xfrm>
        </p:spPr>
        <p:txBody>
          <a:bodyPr/>
          <a:lstStyle/>
          <a:p>
            <a:pPr marL="347663" indent="-347663">
              <a:spcBef>
                <a:spcPts val="0"/>
              </a:spcBef>
              <a:buSzPct val="100000"/>
              <a:buFont typeface="Wingdings" panose="05000000000000000000" pitchFamily="2" charset="2"/>
              <a:buChar char="§"/>
              <a:defRPr/>
            </a:pPr>
            <a:r>
              <a:rPr lang="en-US" sz="2400" dirty="0">
                <a:solidFill>
                  <a:srgbClr val="000000"/>
                </a:solidFill>
                <a:ea typeface="MS PGothic" charset="0"/>
              </a:rPr>
              <a:t>Two Classes of Relief Fund </a:t>
            </a:r>
            <a:r>
              <a:rPr lang="en-US" sz="2400" dirty="0" smtClean="0">
                <a:solidFill>
                  <a:srgbClr val="000000"/>
                </a:solidFill>
                <a:ea typeface="MS PGothic" charset="0"/>
              </a:rPr>
              <a:t>Uses:</a:t>
            </a:r>
            <a:endParaRPr lang="en-US" sz="2400" dirty="0" smtClean="0">
              <a:solidFill>
                <a:srgbClr val="000000"/>
              </a:solidFill>
              <a:ea typeface="MS PGothic" charset="0"/>
            </a:endParaRPr>
          </a:p>
          <a:p>
            <a:pPr marL="0" indent="0">
              <a:spcBef>
                <a:spcPts val="0"/>
              </a:spcBef>
              <a:buSzPct val="100000"/>
              <a:buNone/>
              <a:defRPr/>
            </a:pPr>
            <a:endParaRPr lang="en-US" sz="1200" dirty="0">
              <a:solidFill>
                <a:srgbClr val="000000"/>
              </a:solidFill>
              <a:ea typeface="MS PGothic" charset="0"/>
            </a:endParaRPr>
          </a:p>
          <a:p>
            <a:pPr marL="685800" indent="-339725">
              <a:spcBef>
                <a:spcPts val="0"/>
              </a:spcBef>
              <a:buClrTx/>
              <a:buSzPct val="100000"/>
              <a:buFont typeface="+mj-lt"/>
              <a:buAutoNum type="arabicPeriod" startAt="2"/>
              <a:defRPr/>
            </a:pPr>
            <a:r>
              <a:rPr lang="en-US" sz="2400" b="1" dirty="0" smtClean="0">
                <a:solidFill>
                  <a:srgbClr val="000000"/>
                </a:solidFill>
              </a:rPr>
              <a:t>Uses controlled </a:t>
            </a:r>
            <a:r>
              <a:rPr lang="en-US" sz="2400" b="1" dirty="0">
                <a:solidFill>
                  <a:srgbClr val="000000"/>
                </a:solidFill>
              </a:rPr>
              <a:t>by the </a:t>
            </a:r>
            <a:r>
              <a:rPr lang="en-US" sz="2400" b="1" dirty="0" smtClean="0">
                <a:solidFill>
                  <a:srgbClr val="000000"/>
                </a:solidFill>
              </a:rPr>
              <a:t>LRFB, but require approval from the </a:t>
            </a:r>
            <a:r>
              <a:rPr lang="en-US" sz="2400" b="1" dirty="0" smtClean="0">
                <a:solidFill>
                  <a:srgbClr val="000000"/>
                </a:solidFill>
              </a:rPr>
              <a:t>NCSFA</a:t>
            </a:r>
          </a:p>
          <a:p>
            <a:pPr marL="685800" indent="-339725">
              <a:spcBef>
                <a:spcPts val="0"/>
              </a:spcBef>
              <a:buClrTx/>
              <a:buSzPct val="100000"/>
              <a:buFont typeface="+mj-lt"/>
              <a:buAutoNum type="arabicPeriod" startAt="2"/>
              <a:defRPr/>
            </a:pPr>
            <a:endParaRPr lang="en-US" sz="1200" dirty="0" smtClean="0">
              <a:solidFill>
                <a:srgbClr val="000000"/>
              </a:solidFill>
            </a:endParaRPr>
          </a:p>
          <a:p>
            <a:pPr marL="914400" indent="-228600">
              <a:spcBef>
                <a:spcPts val="0"/>
              </a:spcBef>
              <a:buClrTx/>
              <a:buSzPct val="100000"/>
              <a:buFont typeface="Arial" panose="020B0604020202020204" pitchFamily="34" charset="0"/>
              <a:buChar char="̶"/>
              <a:defRPr/>
            </a:pPr>
            <a:r>
              <a:rPr lang="en-US" sz="2000" dirty="0">
                <a:solidFill>
                  <a:srgbClr val="000000"/>
                </a:solidFill>
              </a:rPr>
              <a:t>If a firefighter becomes financially destitute, the LRFB can request the use of funds to be used to assist the firefighter. </a:t>
            </a:r>
          </a:p>
          <a:p>
            <a:pPr marL="0" indent="0">
              <a:buNone/>
              <a:defRPr/>
            </a:pPr>
            <a:endParaRPr lang="en-US" sz="2400" dirty="0">
              <a:solidFill>
                <a:srgbClr val="000000"/>
              </a:solidFill>
            </a:endParaRPr>
          </a:p>
        </p:txBody>
      </p:sp>
    </p:spTree>
    <p:extLst>
      <p:ext uri="{BB962C8B-B14F-4D97-AF65-F5344CB8AC3E}">
        <p14:creationId xmlns:p14="http://schemas.microsoft.com/office/powerpoint/2010/main" val="8611293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8001000" cy="800219"/>
          </a:xfrm>
        </p:spPr>
        <p:txBody>
          <a:bodyPr/>
          <a:lstStyle/>
          <a:p>
            <a:r>
              <a:rPr lang="en-US" dirty="0"/>
              <a:t>How Funds </a:t>
            </a:r>
            <a:r>
              <a:rPr lang="en-US" dirty="0" smtClean="0"/>
              <a:t>Can Be </a:t>
            </a:r>
            <a:r>
              <a:rPr lang="en-US" dirty="0"/>
              <a:t>Spent</a:t>
            </a:r>
          </a:p>
        </p:txBody>
      </p:sp>
      <p:sp>
        <p:nvSpPr>
          <p:cNvPr id="3" name="Content Placeholder 2"/>
          <p:cNvSpPr>
            <a:spLocks noGrp="1"/>
          </p:cNvSpPr>
          <p:nvPr>
            <p:ph idx="1"/>
          </p:nvPr>
        </p:nvSpPr>
        <p:spPr>
          <a:xfrm>
            <a:off x="2743200" y="1295400"/>
            <a:ext cx="6172200" cy="4953000"/>
          </a:xfrm>
        </p:spPr>
        <p:txBody>
          <a:bodyPr/>
          <a:lstStyle/>
          <a:p>
            <a:pPr marL="344488">
              <a:spcBef>
                <a:spcPts val="0"/>
              </a:spcBef>
              <a:buSzPct val="100000"/>
              <a:buFont typeface="Wingdings" panose="05000000000000000000" pitchFamily="2" charset="2"/>
              <a:buChar char="§"/>
              <a:defRPr/>
            </a:pPr>
            <a:r>
              <a:rPr lang="en-US" sz="2400" dirty="0">
                <a:solidFill>
                  <a:srgbClr val="000000"/>
                </a:solidFill>
                <a:ea typeface="MS PGothic" charset="0"/>
              </a:rPr>
              <a:t>Two Classes of Relief Fund </a:t>
            </a:r>
            <a:r>
              <a:rPr lang="en-US" sz="2400" dirty="0" smtClean="0">
                <a:solidFill>
                  <a:srgbClr val="000000"/>
                </a:solidFill>
                <a:ea typeface="MS PGothic" charset="0"/>
              </a:rPr>
              <a:t>Uses:</a:t>
            </a:r>
            <a:endParaRPr lang="en-US" sz="2400" dirty="0" smtClean="0">
              <a:solidFill>
                <a:srgbClr val="000000"/>
              </a:solidFill>
              <a:ea typeface="MS PGothic" charset="0"/>
            </a:endParaRPr>
          </a:p>
          <a:p>
            <a:pPr marL="1588" indent="0">
              <a:spcBef>
                <a:spcPts val="0"/>
              </a:spcBef>
              <a:buSzPct val="100000"/>
              <a:buNone/>
              <a:defRPr/>
            </a:pPr>
            <a:endParaRPr lang="en-US" sz="1200" dirty="0">
              <a:solidFill>
                <a:srgbClr val="000000"/>
              </a:solidFill>
              <a:ea typeface="MS PGothic" charset="0"/>
            </a:endParaRPr>
          </a:p>
          <a:p>
            <a:pPr marL="804863" indent="-457200">
              <a:spcBef>
                <a:spcPts val="0"/>
              </a:spcBef>
              <a:buClrTx/>
              <a:buSzPct val="100000"/>
              <a:buFont typeface="+mj-lt"/>
              <a:buAutoNum type="arabicPeriod" startAt="2"/>
              <a:defRPr/>
            </a:pPr>
            <a:r>
              <a:rPr lang="en-US" sz="2400" b="1" dirty="0" smtClean="0">
                <a:solidFill>
                  <a:srgbClr val="000000"/>
                </a:solidFill>
              </a:rPr>
              <a:t>Uses controlled </a:t>
            </a:r>
            <a:r>
              <a:rPr lang="en-US" sz="2400" b="1" dirty="0">
                <a:solidFill>
                  <a:srgbClr val="000000"/>
                </a:solidFill>
              </a:rPr>
              <a:t>by the </a:t>
            </a:r>
            <a:r>
              <a:rPr lang="en-US" sz="2400" b="1" dirty="0" smtClean="0">
                <a:solidFill>
                  <a:srgbClr val="000000"/>
                </a:solidFill>
              </a:rPr>
              <a:t>LRFB, but require approval from the NCSFA.</a:t>
            </a:r>
          </a:p>
          <a:p>
            <a:pPr marL="285750" indent="-285750">
              <a:spcBef>
                <a:spcPts val="0"/>
              </a:spcBef>
              <a:buFont typeface="Arial"/>
              <a:buChar char="•"/>
              <a:defRPr/>
            </a:pPr>
            <a:endParaRPr lang="en-US" sz="1200" dirty="0" smtClean="0">
              <a:solidFill>
                <a:srgbClr val="000000"/>
              </a:solidFill>
            </a:endParaRPr>
          </a:p>
          <a:p>
            <a:pPr marL="914400" indent="-228600">
              <a:spcBef>
                <a:spcPts val="0"/>
              </a:spcBef>
              <a:buClrTx/>
              <a:buSzPct val="100000"/>
              <a:buFont typeface="Arial" panose="020B0604020202020204" pitchFamily="34" charset="0"/>
              <a:buChar char="̶"/>
              <a:defRPr/>
            </a:pPr>
            <a:r>
              <a:rPr lang="en-US" sz="2000" dirty="0" smtClean="0">
                <a:solidFill>
                  <a:srgbClr val="000000"/>
                </a:solidFill>
              </a:rPr>
              <a:t>Upon </a:t>
            </a:r>
            <a:r>
              <a:rPr lang="en-US" sz="2000" dirty="0">
                <a:solidFill>
                  <a:srgbClr val="000000"/>
                </a:solidFill>
              </a:rPr>
              <a:t>approval of the LRFB and a request made and approval given by the Executive Director of the </a:t>
            </a:r>
            <a:r>
              <a:rPr lang="en-US" sz="2000" dirty="0" smtClean="0">
                <a:solidFill>
                  <a:srgbClr val="000000"/>
                </a:solidFill>
              </a:rPr>
              <a:t>N.C. </a:t>
            </a:r>
            <a:r>
              <a:rPr lang="en-US" sz="2000" dirty="0">
                <a:solidFill>
                  <a:srgbClr val="000000"/>
                </a:solidFill>
              </a:rPr>
              <a:t>State Firemen’s Association, the payment of monthly assessments in the </a:t>
            </a:r>
            <a:r>
              <a:rPr lang="en-US" sz="2000" dirty="0" smtClean="0">
                <a:solidFill>
                  <a:srgbClr val="000000"/>
                </a:solidFill>
              </a:rPr>
              <a:t>N.C. </a:t>
            </a:r>
            <a:r>
              <a:rPr lang="en-US" sz="2000" dirty="0" smtClean="0">
                <a:solidFill>
                  <a:srgbClr val="000000"/>
                </a:solidFill>
              </a:rPr>
              <a:t>Firefighters’ </a:t>
            </a:r>
            <a:r>
              <a:rPr lang="en-US" sz="2000" dirty="0">
                <a:solidFill>
                  <a:srgbClr val="000000"/>
                </a:solidFill>
              </a:rPr>
              <a:t>and </a:t>
            </a:r>
            <a:r>
              <a:rPr lang="en-US" sz="2000" dirty="0" smtClean="0">
                <a:solidFill>
                  <a:srgbClr val="000000"/>
                </a:solidFill>
              </a:rPr>
              <a:t>Rescue Squad Workers’ </a:t>
            </a:r>
            <a:r>
              <a:rPr lang="en-US" sz="2000" dirty="0">
                <a:solidFill>
                  <a:srgbClr val="000000"/>
                </a:solidFill>
              </a:rPr>
              <a:t>Pension Fund is allowed. </a:t>
            </a:r>
          </a:p>
          <a:p>
            <a:pPr marL="0" indent="0">
              <a:buNone/>
              <a:defRPr/>
            </a:pPr>
            <a:endParaRPr lang="en-US" sz="2400" dirty="0">
              <a:solidFill>
                <a:srgbClr val="000000"/>
              </a:solidFill>
            </a:endParaRPr>
          </a:p>
        </p:txBody>
      </p:sp>
    </p:spTree>
    <p:extLst>
      <p:ext uri="{BB962C8B-B14F-4D97-AF65-F5344CB8AC3E}">
        <p14:creationId xmlns:p14="http://schemas.microsoft.com/office/powerpoint/2010/main" val="42708892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8001000" cy="800219"/>
          </a:xfrm>
        </p:spPr>
        <p:txBody>
          <a:bodyPr/>
          <a:lstStyle/>
          <a:p>
            <a:r>
              <a:rPr lang="en-US" dirty="0" smtClean="0"/>
              <a:t>Relief Fund Changes 2014</a:t>
            </a:r>
            <a:endParaRPr lang="en-US" dirty="0"/>
          </a:p>
        </p:txBody>
      </p:sp>
      <p:sp>
        <p:nvSpPr>
          <p:cNvPr id="3" name="Content Placeholder 2"/>
          <p:cNvSpPr>
            <a:spLocks noGrp="1"/>
          </p:cNvSpPr>
          <p:nvPr>
            <p:ph idx="1"/>
          </p:nvPr>
        </p:nvSpPr>
        <p:spPr>
          <a:xfrm>
            <a:off x="2743200" y="1298448"/>
            <a:ext cx="6172200" cy="4800600"/>
          </a:xfrm>
        </p:spPr>
        <p:txBody>
          <a:bodyPr/>
          <a:lstStyle/>
          <a:p>
            <a:pPr marL="342900" lvl="1" indent="-342900">
              <a:spcBef>
                <a:spcPts val="0"/>
              </a:spcBef>
              <a:buClr>
                <a:srgbClr val="993300"/>
              </a:buClr>
              <a:buFont typeface="Wingdings" panose="05000000000000000000" pitchFamily="2" charset="2"/>
              <a:buChar char="§"/>
              <a:defRPr/>
            </a:pPr>
            <a:r>
              <a:rPr lang="en-US" sz="2400" dirty="0" smtClean="0">
                <a:cs typeface="ＭＳ Ｐゴシック" charset="0"/>
              </a:rPr>
              <a:t>Additional uses of Local Relief Funds:</a:t>
            </a:r>
          </a:p>
          <a:p>
            <a:pPr marL="0" lvl="1" indent="0">
              <a:spcBef>
                <a:spcPts val="0"/>
              </a:spcBef>
              <a:buClr>
                <a:srgbClr val="993300"/>
              </a:buClr>
              <a:buNone/>
              <a:defRPr/>
            </a:pPr>
            <a:endParaRPr lang="en-US" sz="1200" dirty="0" smtClean="0">
              <a:cs typeface="ＭＳ Ｐゴシック" charset="0"/>
            </a:endParaRPr>
          </a:p>
          <a:p>
            <a:pPr marL="685800" lvl="1">
              <a:spcBef>
                <a:spcPts val="0"/>
              </a:spcBef>
              <a:buFont typeface="Arial" panose="020B0604020202020204" pitchFamily="34" charset="0"/>
              <a:buChar char="̶"/>
              <a:defRPr/>
            </a:pPr>
            <a:r>
              <a:rPr lang="en-US" sz="2400" dirty="0" smtClean="0">
                <a:solidFill>
                  <a:srgbClr val="000000"/>
                </a:solidFill>
                <a:cs typeface="ＭＳ Ｐゴシック" charset="0"/>
              </a:rPr>
              <a:t>Fire </a:t>
            </a:r>
            <a:r>
              <a:rPr lang="en-US" sz="2400" dirty="0">
                <a:solidFill>
                  <a:srgbClr val="000000"/>
                </a:solidFill>
                <a:cs typeface="ＭＳ Ｐゴシック" charset="0"/>
              </a:rPr>
              <a:t>and Rescue </a:t>
            </a:r>
            <a:r>
              <a:rPr lang="en-US" sz="2400" dirty="0" smtClean="0">
                <a:solidFill>
                  <a:srgbClr val="000000"/>
                </a:solidFill>
                <a:cs typeface="ＭＳ Ｐゴシック" charset="0"/>
              </a:rPr>
              <a:t>Squad Workers’ </a:t>
            </a:r>
            <a:r>
              <a:rPr lang="en-US" sz="2400" dirty="0">
                <a:solidFill>
                  <a:srgbClr val="000000"/>
                </a:solidFill>
                <a:cs typeface="ＭＳ Ｐゴシック" charset="0"/>
              </a:rPr>
              <a:t>Pension </a:t>
            </a:r>
            <a:r>
              <a:rPr lang="en-US" sz="2400" dirty="0" smtClean="0">
                <a:solidFill>
                  <a:srgbClr val="000000"/>
                </a:solidFill>
                <a:cs typeface="ＭＳ Ｐゴシック" charset="0"/>
              </a:rPr>
              <a:t>Premium.</a:t>
            </a:r>
            <a:endParaRPr lang="en-US" sz="2400" dirty="0">
              <a:solidFill>
                <a:srgbClr val="000000"/>
              </a:solidFill>
              <a:cs typeface="ＭＳ Ｐゴシック" charset="0"/>
            </a:endParaRPr>
          </a:p>
          <a:p>
            <a:pPr marL="685800" lvl="1">
              <a:spcBef>
                <a:spcPts val="0"/>
              </a:spcBef>
              <a:buNone/>
              <a:defRPr/>
            </a:pPr>
            <a:endParaRPr lang="en-US" sz="1500" dirty="0">
              <a:solidFill>
                <a:srgbClr val="000000"/>
              </a:solidFill>
              <a:cs typeface="ＭＳ Ｐゴシック" charset="0"/>
            </a:endParaRPr>
          </a:p>
          <a:p>
            <a:pPr marL="685800" lvl="1">
              <a:spcBef>
                <a:spcPts val="0"/>
              </a:spcBef>
              <a:buFont typeface="Arial" panose="020B0604020202020204" pitchFamily="34" charset="0"/>
              <a:buChar char="̶"/>
              <a:defRPr/>
            </a:pPr>
            <a:r>
              <a:rPr lang="en-US" sz="2400" dirty="0" smtClean="0">
                <a:solidFill>
                  <a:srgbClr val="000000"/>
                </a:solidFill>
                <a:cs typeface="ＭＳ Ｐゴシック" charset="0"/>
              </a:rPr>
              <a:t>Workers’ </a:t>
            </a:r>
            <a:r>
              <a:rPr lang="en-US" sz="2400" dirty="0">
                <a:solidFill>
                  <a:srgbClr val="000000"/>
                </a:solidFill>
                <a:cs typeface="ＭＳ Ｐゴシック" charset="0"/>
              </a:rPr>
              <a:t>Compensation </a:t>
            </a:r>
            <a:r>
              <a:rPr lang="en-US" sz="2400" dirty="0" smtClean="0">
                <a:solidFill>
                  <a:srgbClr val="000000"/>
                </a:solidFill>
                <a:cs typeface="ＭＳ Ｐゴシック" charset="0"/>
              </a:rPr>
              <a:t>Premiums.</a:t>
            </a:r>
            <a:endParaRPr lang="en-US" sz="2400" dirty="0">
              <a:solidFill>
                <a:srgbClr val="000000"/>
              </a:solidFill>
              <a:cs typeface="ＭＳ Ｐゴシック" charset="0"/>
            </a:endParaRPr>
          </a:p>
          <a:p>
            <a:pPr marL="685800" lvl="1">
              <a:spcBef>
                <a:spcPts val="0"/>
              </a:spcBef>
              <a:buFontTx/>
              <a:buChar char="-"/>
              <a:defRPr/>
            </a:pPr>
            <a:endParaRPr lang="en-US" sz="1500" dirty="0">
              <a:solidFill>
                <a:srgbClr val="000000"/>
              </a:solidFill>
              <a:cs typeface="ＭＳ Ｐゴシック" charset="0"/>
            </a:endParaRPr>
          </a:p>
          <a:p>
            <a:pPr marL="685800" lvl="1">
              <a:spcBef>
                <a:spcPts val="0"/>
              </a:spcBef>
              <a:buFont typeface="Arial" panose="020B0604020202020204" pitchFamily="34" charset="0"/>
              <a:buChar char="̶"/>
              <a:defRPr/>
            </a:pPr>
            <a:r>
              <a:rPr lang="en-US" sz="2400" dirty="0">
                <a:solidFill>
                  <a:srgbClr val="000000"/>
                </a:solidFill>
                <a:cs typeface="ＭＳ Ｐゴシック" charset="0"/>
              </a:rPr>
              <a:t>Annual </a:t>
            </a:r>
            <a:r>
              <a:rPr lang="en-US" sz="2400" dirty="0" smtClean="0">
                <a:solidFill>
                  <a:srgbClr val="000000"/>
                </a:solidFill>
                <a:cs typeface="ＭＳ Ｐゴシック" charset="0"/>
              </a:rPr>
              <a:t>physicals </a:t>
            </a:r>
            <a:r>
              <a:rPr lang="en-US" sz="2400" dirty="0">
                <a:solidFill>
                  <a:srgbClr val="000000"/>
                </a:solidFill>
                <a:cs typeface="ＭＳ Ｐゴシック" charset="0"/>
              </a:rPr>
              <a:t>required or recommended by </a:t>
            </a:r>
            <a:r>
              <a:rPr lang="en-US" sz="2400" dirty="0" smtClean="0">
                <a:solidFill>
                  <a:srgbClr val="000000"/>
                </a:solidFill>
                <a:cs typeface="ＭＳ Ｐゴシック" charset="0"/>
              </a:rPr>
              <a:t>N.C. </a:t>
            </a:r>
            <a:r>
              <a:rPr lang="en-US" sz="2400" dirty="0">
                <a:solidFill>
                  <a:srgbClr val="000000"/>
                </a:solidFill>
                <a:cs typeface="ＭＳ Ｐゴシック" charset="0"/>
              </a:rPr>
              <a:t>Dept. of Labor or </a:t>
            </a:r>
            <a:r>
              <a:rPr lang="en-US" sz="2400" dirty="0" smtClean="0">
                <a:solidFill>
                  <a:srgbClr val="000000"/>
                </a:solidFill>
                <a:cs typeface="ＭＳ Ｐゴシック" charset="0"/>
              </a:rPr>
              <a:t>NFPA.</a:t>
            </a:r>
            <a:endParaRPr lang="en-US" sz="2400" dirty="0">
              <a:solidFill>
                <a:srgbClr val="000000"/>
              </a:solidFill>
              <a:cs typeface="ＭＳ Ｐゴシック" charset="0"/>
            </a:endParaRPr>
          </a:p>
          <a:p>
            <a:pPr marL="0" indent="0">
              <a:buNone/>
            </a:pPr>
            <a:endParaRPr lang="en-US" dirty="0"/>
          </a:p>
        </p:txBody>
      </p:sp>
    </p:spTree>
    <p:extLst>
      <p:ext uri="{BB962C8B-B14F-4D97-AF65-F5344CB8AC3E}">
        <p14:creationId xmlns:p14="http://schemas.microsoft.com/office/powerpoint/2010/main" val="23584286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8001000" cy="800219"/>
          </a:xfrm>
        </p:spPr>
        <p:txBody>
          <a:bodyPr/>
          <a:lstStyle/>
          <a:p>
            <a:r>
              <a:rPr lang="en-US" dirty="0" smtClean="0"/>
              <a:t>Relief Fund Changes 2014</a:t>
            </a:r>
            <a:endParaRPr lang="en-US" dirty="0"/>
          </a:p>
        </p:txBody>
      </p:sp>
      <p:sp>
        <p:nvSpPr>
          <p:cNvPr id="3" name="Content Placeholder 2"/>
          <p:cNvSpPr>
            <a:spLocks noGrp="1"/>
          </p:cNvSpPr>
          <p:nvPr>
            <p:ph idx="1"/>
          </p:nvPr>
        </p:nvSpPr>
        <p:spPr/>
        <p:txBody>
          <a:bodyPr/>
          <a:lstStyle/>
          <a:p>
            <a:pPr marL="744537" lvl="1" indent="-342900">
              <a:spcBef>
                <a:spcPts val="0"/>
              </a:spcBef>
              <a:buClrTx/>
              <a:buFont typeface="Arial" panose="020B0604020202020204" pitchFamily="34" charset="0"/>
              <a:buChar char="–"/>
            </a:pPr>
            <a:r>
              <a:rPr lang="en-US" sz="2400" dirty="0">
                <a:solidFill>
                  <a:srgbClr val="000000"/>
                </a:solidFill>
                <a:ea typeface="MS PGothic" charset="0"/>
              </a:rPr>
              <a:t>Modernization of language and definitions (i.e. firemen – firefighter</a:t>
            </a:r>
            <a:r>
              <a:rPr lang="en-US" sz="2400" dirty="0" smtClean="0">
                <a:solidFill>
                  <a:srgbClr val="000000"/>
                </a:solidFill>
                <a:ea typeface="MS PGothic" charset="0"/>
              </a:rPr>
              <a:t>).</a:t>
            </a:r>
            <a:endParaRPr lang="en-US" sz="2400" dirty="0" smtClean="0">
              <a:solidFill>
                <a:srgbClr val="000000"/>
              </a:solidFill>
              <a:ea typeface="MS PGothic" charset="0"/>
            </a:endParaRPr>
          </a:p>
          <a:p>
            <a:pPr marL="687387" lvl="1">
              <a:spcBef>
                <a:spcPts val="0"/>
              </a:spcBef>
              <a:buClrTx/>
              <a:buFont typeface="Arial" panose="020B0604020202020204" pitchFamily="34" charset="0"/>
              <a:buChar char="–"/>
            </a:pPr>
            <a:endParaRPr lang="en-US" sz="1500" dirty="0">
              <a:ea typeface="MS PGothic" charset="0"/>
            </a:endParaRPr>
          </a:p>
          <a:p>
            <a:pPr marL="744537" lvl="1" indent="-342900">
              <a:spcBef>
                <a:spcPts val="0"/>
              </a:spcBef>
              <a:buClrTx/>
              <a:buFont typeface="Arial" panose="020B0604020202020204" pitchFamily="34" charset="0"/>
              <a:buChar char="–"/>
            </a:pPr>
            <a:r>
              <a:rPr lang="en-US" sz="2400" dirty="0">
                <a:solidFill>
                  <a:srgbClr val="000000"/>
                </a:solidFill>
                <a:ea typeface="MS PGothic" charset="0"/>
              </a:rPr>
              <a:t>Local and State Board to manage funds prudently according to Chapter 36E (GS 36E</a:t>
            </a:r>
            <a:r>
              <a:rPr lang="en-US" sz="2400" dirty="0" smtClean="0">
                <a:solidFill>
                  <a:srgbClr val="000000"/>
                </a:solidFill>
                <a:ea typeface="MS PGothic" charset="0"/>
              </a:rPr>
              <a:t>).</a:t>
            </a:r>
            <a:endParaRPr lang="en-US" sz="2400" dirty="0" smtClean="0">
              <a:solidFill>
                <a:srgbClr val="000000"/>
              </a:solidFill>
              <a:ea typeface="MS PGothic" charset="0"/>
            </a:endParaRPr>
          </a:p>
          <a:p>
            <a:pPr marL="687387" lvl="1">
              <a:spcBef>
                <a:spcPts val="0"/>
              </a:spcBef>
              <a:buClrTx/>
              <a:buFont typeface="Arial" panose="020B0604020202020204" pitchFamily="34" charset="0"/>
              <a:buChar char="–"/>
            </a:pPr>
            <a:endParaRPr lang="en-US" sz="1500" dirty="0">
              <a:solidFill>
                <a:srgbClr val="000000"/>
              </a:solidFill>
              <a:ea typeface="MS PGothic" charset="0"/>
            </a:endParaRPr>
          </a:p>
          <a:p>
            <a:pPr marL="744537" lvl="1" indent="-342900">
              <a:spcBef>
                <a:spcPts val="0"/>
              </a:spcBef>
              <a:buClrTx/>
              <a:buFont typeface="Arial" panose="020B0604020202020204" pitchFamily="34" charset="0"/>
              <a:buChar char="–"/>
            </a:pPr>
            <a:r>
              <a:rPr lang="en-US" sz="2400" dirty="0">
                <a:solidFill>
                  <a:srgbClr val="000000"/>
                </a:solidFill>
                <a:ea typeface="MS PGothic" charset="0"/>
              </a:rPr>
              <a:t>Increased reporting </a:t>
            </a:r>
            <a:r>
              <a:rPr lang="en-US" sz="2400" dirty="0" smtClean="0">
                <a:solidFill>
                  <a:srgbClr val="000000"/>
                </a:solidFill>
                <a:ea typeface="MS PGothic" charset="0"/>
              </a:rPr>
              <a:t>requirements.</a:t>
            </a:r>
            <a:endParaRPr lang="en-US" sz="2400" dirty="0" smtClean="0">
              <a:solidFill>
                <a:srgbClr val="000000"/>
              </a:solidFill>
              <a:ea typeface="MS PGothic" charset="0"/>
            </a:endParaRPr>
          </a:p>
          <a:p>
            <a:pPr marL="687387" lvl="1">
              <a:spcBef>
                <a:spcPts val="0"/>
              </a:spcBef>
              <a:buClrTx/>
              <a:buFont typeface="Arial" panose="020B0604020202020204" pitchFamily="34" charset="0"/>
              <a:buChar char="–"/>
            </a:pPr>
            <a:endParaRPr lang="en-US" sz="1500" dirty="0">
              <a:solidFill>
                <a:srgbClr val="000000"/>
              </a:solidFill>
              <a:ea typeface="MS PGothic" charset="0"/>
            </a:endParaRPr>
          </a:p>
          <a:p>
            <a:pPr marL="744537" lvl="1" indent="-342900">
              <a:spcBef>
                <a:spcPts val="0"/>
              </a:spcBef>
              <a:buClrTx/>
              <a:buFont typeface="Arial" panose="020B0604020202020204" pitchFamily="34" charset="0"/>
              <a:buChar char="–"/>
            </a:pPr>
            <a:r>
              <a:rPr lang="en-US" sz="2400" dirty="0">
                <a:solidFill>
                  <a:srgbClr val="000000"/>
                </a:solidFill>
                <a:ea typeface="MS PGothic" charset="0"/>
              </a:rPr>
              <a:t>Electronic </a:t>
            </a:r>
            <a:r>
              <a:rPr lang="en-US" sz="2400" dirty="0" smtClean="0">
                <a:solidFill>
                  <a:srgbClr val="000000"/>
                </a:solidFill>
                <a:ea typeface="MS PGothic" charset="0"/>
              </a:rPr>
              <a:t>transfer </a:t>
            </a:r>
            <a:r>
              <a:rPr lang="en-US" sz="2400" dirty="0">
                <a:solidFill>
                  <a:srgbClr val="000000"/>
                </a:solidFill>
                <a:ea typeface="MS PGothic" charset="0"/>
              </a:rPr>
              <a:t>of checks from </a:t>
            </a:r>
            <a:r>
              <a:rPr lang="en-US" sz="2400" dirty="0" smtClean="0">
                <a:solidFill>
                  <a:srgbClr val="000000"/>
                </a:solidFill>
                <a:ea typeface="MS PGothic" charset="0"/>
              </a:rPr>
              <a:t>NCDOI.</a:t>
            </a:r>
            <a:endParaRPr lang="en-US" sz="2400" dirty="0" smtClean="0">
              <a:solidFill>
                <a:srgbClr val="000000"/>
              </a:solidFill>
              <a:ea typeface="MS PGothic" charset="0"/>
            </a:endParaRPr>
          </a:p>
          <a:p>
            <a:pPr marL="744537" lvl="1" indent="-342900">
              <a:spcBef>
                <a:spcPts val="0"/>
              </a:spcBef>
              <a:buClrTx/>
              <a:buFont typeface="Arial" panose="020B0604020202020204" pitchFamily="34" charset="0"/>
              <a:buChar char="–"/>
            </a:pPr>
            <a:endParaRPr lang="en-US" sz="1500" dirty="0">
              <a:solidFill>
                <a:srgbClr val="000000"/>
              </a:solidFill>
              <a:ea typeface="MS PGothic" charset="0"/>
            </a:endParaRPr>
          </a:p>
          <a:p>
            <a:pPr marL="0" indent="0">
              <a:buNone/>
            </a:pPr>
            <a:endParaRPr lang="en-US" dirty="0"/>
          </a:p>
        </p:txBody>
      </p:sp>
    </p:spTree>
    <p:extLst>
      <p:ext uri="{BB962C8B-B14F-4D97-AF65-F5344CB8AC3E}">
        <p14:creationId xmlns:p14="http://schemas.microsoft.com/office/powerpoint/2010/main" val="37248760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8001000" cy="800219"/>
          </a:xfrm>
        </p:spPr>
        <p:txBody>
          <a:bodyPr/>
          <a:lstStyle/>
          <a:p>
            <a:r>
              <a:rPr lang="en-US" dirty="0" smtClean="0"/>
              <a:t>Relief Fund Changes 2014</a:t>
            </a:r>
            <a:endParaRPr lang="en-US" dirty="0"/>
          </a:p>
        </p:txBody>
      </p:sp>
      <p:sp>
        <p:nvSpPr>
          <p:cNvPr id="3" name="Content Placeholder 2"/>
          <p:cNvSpPr>
            <a:spLocks noGrp="1"/>
          </p:cNvSpPr>
          <p:nvPr>
            <p:ph idx="1"/>
          </p:nvPr>
        </p:nvSpPr>
        <p:spPr/>
        <p:txBody>
          <a:bodyPr/>
          <a:lstStyle/>
          <a:p>
            <a:pPr marL="347663" lvl="1" indent="-347663">
              <a:spcBef>
                <a:spcPts val="0"/>
              </a:spcBef>
              <a:buClr>
                <a:srgbClr val="993300"/>
              </a:buClr>
              <a:buFont typeface="Wingdings" panose="05000000000000000000" pitchFamily="2" charset="2"/>
              <a:buChar char="§"/>
            </a:pPr>
            <a:r>
              <a:rPr lang="en-US" sz="2400" b="1" dirty="0">
                <a:solidFill>
                  <a:srgbClr val="000000"/>
                </a:solidFill>
                <a:ea typeface="MS PGothic" charset="0"/>
              </a:rPr>
              <a:t>New </a:t>
            </a:r>
            <a:r>
              <a:rPr lang="en-US" sz="2400" b="1" dirty="0" smtClean="0">
                <a:solidFill>
                  <a:srgbClr val="000000"/>
                </a:solidFill>
                <a:ea typeface="MS PGothic" charset="0"/>
              </a:rPr>
              <a:t>definition </a:t>
            </a:r>
            <a:r>
              <a:rPr lang="en-US" sz="2400" b="1" dirty="0">
                <a:solidFill>
                  <a:srgbClr val="000000"/>
                </a:solidFill>
                <a:ea typeface="MS PGothic" charset="0"/>
              </a:rPr>
              <a:t>of </a:t>
            </a:r>
            <a:r>
              <a:rPr lang="en-US" sz="2400" b="1" dirty="0" smtClean="0">
                <a:solidFill>
                  <a:srgbClr val="000000"/>
                </a:solidFill>
                <a:ea typeface="MS PGothic" charset="0"/>
              </a:rPr>
              <a:t>destitute added:</a:t>
            </a:r>
          </a:p>
          <a:p>
            <a:pPr marL="0" lvl="1" indent="0">
              <a:spcBef>
                <a:spcPts val="0"/>
              </a:spcBef>
              <a:buClr>
                <a:srgbClr val="993300"/>
              </a:buClr>
              <a:buNone/>
            </a:pPr>
            <a:r>
              <a:rPr lang="en-US" sz="1500" dirty="0" smtClean="0">
                <a:solidFill>
                  <a:srgbClr val="000000"/>
                </a:solidFill>
                <a:ea typeface="MS PGothic" charset="0"/>
              </a:rPr>
              <a:t> </a:t>
            </a:r>
            <a:endParaRPr lang="en-US" sz="1500" dirty="0">
              <a:solidFill>
                <a:srgbClr val="000000"/>
              </a:solidFill>
              <a:ea typeface="MS PGothic" charset="0"/>
            </a:endParaRPr>
          </a:p>
          <a:p>
            <a:pPr marL="685800" indent="0">
              <a:spcBef>
                <a:spcPts val="0"/>
              </a:spcBef>
              <a:buNone/>
            </a:pPr>
            <a:r>
              <a:rPr lang="en-US" sz="2400" dirty="0">
                <a:solidFill>
                  <a:srgbClr val="000000"/>
                </a:solidFill>
                <a:ea typeface="MS PGothic" charset="0"/>
              </a:rPr>
              <a:t>The determination of destitute shall be based on the inability of the firefighters, through no fault of their own, to provide basic provisions to themselves or their families. Such basic provisions include, but are not limited </a:t>
            </a:r>
            <a:r>
              <a:rPr lang="en-US" sz="2400" dirty="0" smtClean="0">
                <a:solidFill>
                  <a:srgbClr val="000000"/>
                </a:solidFill>
                <a:ea typeface="MS PGothic" charset="0"/>
              </a:rPr>
              <a:t>to </a:t>
            </a:r>
            <a:r>
              <a:rPr lang="en-US" sz="2400" dirty="0">
                <a:solidFill>
                  <a:srgbClr val="000000"/>
                </a:solidFill>
                <a:ea typeface="MS PGothic" charset="0"/>
              </a:rPr>
              <a:t>assistance with housing, vehicle or commuting expenses, food, clothing, utilities, medical </a:t>
            </a:r>
            <a:r>
              <a:rPr lang="en-US" sz="2400" dirty="0" smtClean="0">
                <a:solidFill>
                  <a:srgbClr val="000000"/>
                </a:solidFill>
                <a:ea typeface="MS PGothic" charset="0"/>
              </a:rPr>
              <a:t>care </a:t>
            </a:r>
            <a:r>
              <a:rPr lang="en-US" sz="2400" dirty="0">
                <a:solidFill>
                  <a:srgbClr val="000000"/>
                </a:solidFill>
                <a:ea typeface="MS PGothic" charset="0"/>
              </a:rPr>
              <a:t>and funeral expenses. </a:t>
            </a:r>
          </a:p>
          <a:p>
            <a:pPr marL="0" indent="0">
              <a:buNone/>
            </a:pPr>
            <a:endParaRPr lang="en-US" dirty="0"/>
          </a:p>
        </p:txBody>
      </p:sp>
    </p:spTree>
    <p:extLst>
      <p:ext uri="{BB962C8B-B14F-4D97-AF65-F5344CB8AC3E}">
        <p14:creationId xmlns:p14="http://schemas.microsoft.com/office/powerpoint/2010/main" val="39246889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8001000" cy="800219"/>
          </a:xfrm>
        </p:spPr>
        <p:txBody>
          <a:bodyPr/>
          <a:lstStyle/>
          <a:p>
            <a:r>
              <a:rPr lang="en-US" dirty="0" smtClean="0"/>
              <a:t>Relief Fund Changes 2015</a:t>
            </a:r>
            <a:endParaRPr lang="en-US" dirty="0"/>
          </a:p>
        </p:txBody>
      </p:sp>
      <p:sp>
        <p:nvSpPr>
          <p:cNvPr id="3" name="Content Placeholder 2"/>
          <p:cNvSpPr>
            <a:spLocks noGrp="1"/>
          </p:cNvSpPr>
          <p:nvPr>
            <p:ph idx="1"/>
          </p:nvPr>
        </p:nvSpPr>
        <p:spPr/>
        <p:txBody>
          <a:bodyPr/>
          <a:lstStyle/>
          <a:p>
            <a:pPr marL="347663" lvl="1" indent="-347663">
              <a:spcBef>
                <a:spcPts val="0"/>
              </a:spcBef>
              <a:buClr>
                <a:srgbClr val="993300"/>
              </a:buClr>
              <a:buFont typeface="Wingdings" panose="05000000000000000000" pitchFamily="2" charset="2"/>
              <a:buChar char="§"/>
            </a:pPr>
            <a:r>
              <a:rPr lang="en-US" sz="2400" b="1" dirty="0">
                <a:solidFill>
                  <a:srgbClr val="000000"/>
                </a:solidFill>
                <a:ea typeface="MS PGothic" charset="0"/>
              </a:rPr>
              <a:t>New </a:t>
            </a:r>
            <a:r>
              <a:rPr lang="en-US" sz="2400" b="1" dirty="0" smtClean="0">
                <a:solidFill>
                  <a:srgbClr val="000000"/>
                </a:solidFill>
                <a:ea typeface="MS PGothic" charset="0"/>
              </a:rPr>
              <a:t>definition </a:t>
            </a:r>
            <a:r>
              <a:rPr lang="en-US" sz="2400" b="1" dirty="0">
                <a:solidFill>
                  <a:srgbClr val="000000"/>
                </a:solidFill>
                <a:ea typeface="MS PGothic" charset="0"/>
              </a:rPr>
              <a:t>of </a:t>
            </a:r>
            <a:r>
              <a:rPr lang="en-US" sz="2400" b="1" dirty="0" smtClean="0">
                <a:solidFill>
                  <a:srgbClr val="000000"/>
                </a:solidFill>
                <a:ea typeface="MS PGothic" charset="0"/>
              </a:rPr>
              <a:t>firefighter added:</a:t>
            </a:r>
          </a:p>
          <a:p>
            <a:pPr marL="346075" lvl="1" indent="0">
              <a:spcBef>
                <a:spcPts val="0"/>
              </a:spcBef>
              <a:buClr>
                <a:srgbClr val="993300"/>
              </a:buClr>
              <a:buNone/>
            </a:pPr>
            <a:r>
              <a:rPr lang="en-US" sz="2400" dirty="0" smtClean="0">
                <a:solidFill>
                  <a:srgbClr val="000000"/>
                </a:solidFill>
                <a:ea typeface="MS PGothic" charset="0"/>
              </a:rPr>
              <a:t>Firefighter </a:t>
            </a:r>
            <a:r>
              <a:rPr lang="en-US" sz="2400" dirty="0" smtClean="0">
                <a:solidFill>
                  <a:srgbClr val="000000"/>
                </a:solidFill>
                <a:ea typeface="MS PGothic" charset="0"/>
              </a:rPr>
              <a:t>– Any person who meets all of the following requirements:</a:t>
            </a:r>
          </a:p>
          <a:p>
            <a:pPr marL="346075" lvl="1" indent="0">
              <a:spcBef>
                <a:spcPts val="0"/>
              </a:spcBef>
              <a:buClr>
                <a:srgbClr val="993300"/>
              </a:buClr>
              <a:buNone/>
            </a:pPr>
            <a:endParaRPr lang="en-US" sz="1500" dirty="0">
              <a:solidFill>
                <a:srgbClr val="000000"/>
              </a:solidFill>
              <a:ea typeface="MS PGothic" charset="0"/>
            </a:endParaRPr>
          </a:p>
          <a:p>
            <a:pPr marL="688975" lvl="1" indent="-342900">
              <a:spcBef>
                <a:spcPts val="0"/>
              </a:spcBef>
              <a:buClrTx/>
              <a:buFont typeface="Arial" panose="020B0604020202020204" pitchFamily="34" charset="0"/>
              <a:buChar char="–"/>
            </a:pPr>
            <a:r>
              <a:rPr lang="en-US" sz="2000" dirty="0" smtClean="0">
                <a:solidFill>
                  <a:srgbClr val="000000"/>
                </a:solidFill>
                <a:ea typeface="MS PGothic" charset="0"/>
              </a:rPr>
              <a:t>Is a volunteer, employee, </a:t>
            </a:r>
            <a:r>
              <a:rPr lang="en-US" sz="2000" dirty="0" smtClean="0">
                <a:solidFill>
                  <a:srgbClr val="000000"/>
                </a:solidFill>
                <a:ea typeface="MS PGothic" charset="0"/>
              </a:rPr>
              <a:t>contractor </a:t>
            </a:r>
            <a:r>
              <a:rPr lang="en-US" sz="2000" dirty="0" smtClean="0">
                <a:solidFill>
                  <a:srgbClr val="000000"/>
                </a:solidFill>
                <a:ea typeface="MS PGothic" charset="0"/>
              </a:rPr>
              <a:t>or member of a rated and certified fire </a:t>
            </a:r>
            <a:r>
              <a:rPr lang="en-US" sz="2000" dirty="0" smtClean="0">
                <a:solidFill>
                  <a:srgbClr val="000000"/>
                </a:solidFill>
                <a:ea typeface="MS PGothic" charset="0"/>
              </a:rPr>
              <a:t>department.</a:t>
            </a:r>
            <a:endParaRPr lang="en-US" sz="2000" dirty="0" smtClean="0">
              <a:solidFill>
                <a:srgbClr val="000000"/>
              </a:solidFill>
              <a:ea typeface="MS PGothic" charset="0"/>
            </a:endParaRPr>
          </a:p>
          <a:p>
            <a:pPr marL="688975" lvl="1" indent="-342900">
              <a:spcBef>
                <a:spcPts val="0"/>
              </a:spcBef>
              <a:buClrTx/>
              <a:buFont typeface="Arial" panose="020B0604020202020204" pitchFamily="34" charset="0"/>
              <a:buChar char="–"/>
            </a:pPr>
            <a:r>
              <a:rPr lang="en-US" sz="2000" dirty="0" smtClean="0">
                <a:solidFill>
                  <a:srgbClr val="000000"/>
                </a:solidFill>
                <a:ea typeface="MS PGothic" charset="0"/>
              </a:rPr>
              <a:t>Performs </a:t>
            </a:r>
            <a:r>
              <a:rPr lang="en-US" sz="2000" dirty="0" smtClean="0">
                <a:solidFill>
                  <a:srgbClr val="000000"/>
                </a:solidFill>
                <a:ea typeface="MS PGothic" charset="0"/>
              </a:rPr>
              <a:t>work or training connected with fire protection, fire prevention, fire control, fire education, fire inspection, fire investigation, rescue, Emergency Medical Services, special operations or performs the statutory </a:t>
            </a:r>
            <a:r>
              <a:rPr lang="en-US" sz="2000" dirty="0">
                <a:solidFill>
                  <a:srgbClr val="000000"/>
                </a:solidFill>
                <a:ea typeface="MS PGothic" charset="0"/>
              </a:rPr>
              <a:t>duties and responsibilities of the fire chief as set forth in </a:t>
            </a:r>
            <a:r>
              <a:rPr lang="en-US" sz="2000" dirty="0" smtClean="0">
                <a:solidFill>
                  <a:srgbClr val="000000"/>
                </a:solidFill>
                <a:ea typeface="MS PGothic" charset="0"/>
              </a:rPr>
              <a:t>N.C.G.S</a:t>
            </a:r>
            <a:r>
              <a:rPr lang="en-US" sz="2000" dirty="0">
                <a:solidFill>
                  <a:srgbClr val="000000"/>
                </a:solidFill>
                <a:ea typeface="MS PGothic" charset="0"/>
              </a:rPr>
              <a:t>. 160A-292.</a:t>
            </a:r>
          </a:p>
          <a:p>
            <a:pPr marL="688975" lvl="1" indent="-342900">
              <a:spcBef>
                <a:spcPts val="0"/>
              </a:spcBef>
              <a:buClrTx/>
              <a:buFont typeface="Arial" panose="020B0604020202020204" pitchFamily="34" charset="0"/>
              <a:buChar char="–"/>
            </a:pPr>
            <a:endParaRPr lang="en-US" sz="2400" dirty="0" smtClean="0">
              <a:solidFill>
                <a:srgbClr val="000000"/>
              </a:solidFill>
              <a:ea typeface="MS PGothic" charset="0"/>
            </a:endParaRPr>
          </a:p>
        </p:txBody>
      </p:sp>
    </p:spTree>
    <p:extLst>
      <p:ext uri="{BB962C8B-B14F-4D97-AF65-F5344CB8AC3E}">
        <p14:creationId xmlns:p14="http://schemas.microsoft.com/office/powerpoint/2010/main" val="30832581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8001000" cy="800219"/>
          </a:xfrm>
        </p:spPr>
        <p:txBody>
          <a:bodyPr/>
          <a:lstStyle/>
          <a:p>
            <a:r>
              <a:rPr lang="en-US" dirty="0" smtClean="0"/>
              <a:t>Relief Fund Changes 2015</a:t>
            </a:r>
            <a:endParaRPr lang="en-US" dirty="0"/>
          </a:p>
        </p:txBody>
      </p:sp>
      <p:sp>
        <p:nvSpPr>
          <p:cNvPr id="3" name="Content Placeholder 2"/>
          <p:cNvSpPr>
            <a:spLocks noGrp="1"/>
          </p:cNvSpPr>
          <p:nvPr>
            <p:ph idx="1"/>
          </p:nvPr>
        </p:nvSpPr>
        <p:spPr>
          <a:xfrm>
            <a:off x="2743200" y="1028819"/>
            <a:ext cx="6248400" cy="5829181"/>
          </a:xfrm>
        </p:spPr>
        <p:txBody>
          <a:bodyPr/>
          <a:lstStyle/>
          <a:p>
            <a:pPr marL="0" lvl="1" indent="0">
              <a:spcBef>
                <a:spcPts val="0"/>
              </a:spcBef>
              <a:buClr>
                <a:srgbClr val="993300"/>
              </a:buClr>
              <a:buNone/>
            </a:pPr>
            <a:r>
              <a:rPr lang="en-US" sz="1600" dirty="0" smtClean="0">
                <a:solidFill>
                  <a:srgbClr val="000000"/>
                </a:solidFill>
                <a:ea typeface="MS PGothic" charset="0"/>
              </a:rPr>
              <a:t>(continued)</a:t>
            </a:r>
          </a:p>
          <a:p>
            <a:pPr marL="688975" lvl="1" indent="-342900">
              <a:spcBef>
                <a:spcPts val="0"/>
              </a:spcBef>
              <a:buClrTx/>
              <a:buFont typeface="Arial" panose="020B0604020202020204" pitchFamily="34" charset="0"/>
              <a:buChar char="–"/>
            </a:pPr>
            <a:endParaRPr lang="en-US" sz="1500" dirty="0">
              <a:solidFill>
                <a:srgbClr val="000000"/>
              </a:solidFill>
              <a:ea typeface="MS PGothic" charset="0"/>
            </a:endParaRPr>
          </a:p>
          <a:p>
            <a:pPr marL="688975" lvl="1" indent="-342900">
              <a:spcBef>
                <a:spcPts val="0"/>
              </a:spcBef>
              <a:buClrTx/>
              <a:buFont typeface="Arial" panose="020B0604020202020204" pitchFamily="34" charset="0"/>
              <a:buChar char="–"/>
            </a:pPr>
            <a:endParaRPr lang="en-US" sz="2000" dirty="0" smtClean="0">
              <a:solidFill>
                <a:srgbClr val="000000"/>
              </a:solidFill>
              <a:ea typeface="MS PGothic" charset="0"/>
            </a:endParaRPr>
          </a:p>
          <a:p>
            <a:pPr marL="688975" lvl="1" indent="-342900">
              <a:spcBef>
                <a:spcPts val="0"/>
              </a:spcBef>
              <a:buClrTx/>
              <a:buFont typeface="Arial" panose="020B0604020202020204" pitchFamily="34" charset="0"/>
              <a:buChar char="–"/>
            </a:pPr>
            <a:r>
              <a:rPr lang="en-US" sz="2000" dirty="0" smtClean="0">
                <a:solidFill>
                  <a:srgbClr val="000000"/>
                </a:solidFill>
                <a:ea typeface="MS PGothic" charset="0"/>
              </a:rPr>
              <a:t>Performs </a:t>
            </a:r>
            <a:r>
              <a:rPr lang="en-US" sz="2000" dirty="0" smtClean="0">
                <a:solidFill>
                  <a:srgbClr val="000000"/>
                </a:solidFill>
                <a:ea typeface="MS PGothic" charset="0"/>
              </a:rPr>
              <a:t>work or training at the direction of the fire </a:t>
            </a:r>
            <a:r>
              <a:rPr lang="en-US" sz="2000" dirty="0" smtClean="0">
                <a:solidFill>
                  <a:srgbClr val="000000"/>
                </a:solidFill>
                <a:ea typeface="MS PGothic" charset="0"/>
              </a:rPr>
              <a:t>chief.</a:t>
            </a:r>
            <a:endParaRPr lang="en-US" sz="2000" dirty="0" smtClean="0">
              <a:solidFill>
                <a:srgbClr val="000000"/>
              </a:solidFill>
              <a:ea typeface="MS PGothic" charset="0"/>
            </a:endParaRPr>
          </a:p>
          <a:p>
            <a:pPr marL="688975" lvl="1" indent="-342900">
              <a:spcBef>
                <a:spcPts val="0"/>
              </a:spcBef>
              <a:buClrTx/>
              <a:buFont typeface="Arial" panose="020B0604020202020204" pitchFamily="34" charset="0"/>
              <a:buChar char="–"/>
            </a:pPr>
            <a:endParaRPr lang="en-US" sz="2000" dirty="0">
              <a:solidFill>
                <a:srgbClr val="000000"/>
              </a:solidFill>
              <a:ea typeface="MS PGothic" charset="0"/>
            </a:endParaRPr>
          </a:p>
          <a:p>
            <a:pPr marL="688975" lvl="1" indent="-342900">
              <a:spcBef>
                <a:spcPts val="0"/>
              </a:spcBef>
              <a:buClrTx/>
              <a:buFont typeface="Arial" panose="020B0604020202020204" pitchFamily="34" charset="0"/>
              <a:buChar char="–"/>
            </a:pPr>
            <a:r>
              <a:rPr lang="en-US" sz="2000" dirty="0" smtClean="0">
                <a:solidFill>
                  <a:srgbClr val="000000"/>
                </a:solidFill>
                <a:ea typeface="MS PGothic" charset="0"/>
              </a:rPr>
              <a:t>Is included on the certified roster submitted to the N.C. State Firemen’s Association pursuant </a:t>
            </a:r>
            <a:r>
              <a:rPr lang="en-US" sz="2000" dirty="0" smtClean="0">
                <a:solidFill>
                  <a:srgbClr val="000000"/>
                </a:solidFill>
                <a:ea typeface="MS PGothic" charset="0"/>
              </a:rPr>
              <a:t>to N.C.G.S</a:t>
            </a:r>
            <a:r>
              <a:rPr lang="en-US" sz="2000" dirty="0" smtClean="0">
                <a:solidFill>
                  <a:srgbClr val="000000"/>
                </a:solidFill>
                <a:ea typeface="MS PGothic" charset="0"/>
              </a:rPr>
              <a:t>. </a:t>
            </a:r>
            <a:r>
              <a:rPr lang="en-US" sz="2000" dirty="0" smtClean="0">
                <a:solidFill>
                  <a:srgbClr val="000000"/>
                </a:solidFill>
                <a:ea typeface="MS PGothic" charset="0"/>
              </a:rPr>
              <a:t>58-86-25.</a:t>
            </a:r>
            <a:endParaRPr lang="en-US" sz="2000" dirty="0" smtClean="0">
              <a:solidFill>
                <a:srgbClr val="000000"/>
              </a:solidFill>
              <a:ea typeface="MS PGothic" charset="0"/>
            </a:endParaRPr>
          </a:p>
        </p:txBody>
      </p:sp>
    </p:spTree>
    <p:extLst>
      <p:ext uri="{BB962C8B-B14F-4D97-AF65-F5344CB8AC3E}">
        <p14:creationId xmlns:p14="http://schemas.microsoft.com/office/powerpoint/2010/main" val="24548989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8001000" cy="830997"/>
          </a:xfrm>
        </p:spPr>
        <p:txBody>
          <a:bodyPr/>
          <a:lstStyle/>
          <a:p>
            <a:r>
              <a:rPr lang="en-US" dirty="0" smtClean="0"/>
              <a:t>Relief Fund Changes 2014</a:t>
            </a:r>
            <a:endParaRPr lang="en-US" dirty="0"/>
          </a:p>
        </p:txBody>
      </p:sp>
      <p:sp>
        <p:nvSpPr>
          <p:cNvPr id="3" name="Content Placeholder 2"/>
          <p:cNvSpPr>
            <a:spLocks noGrp="1"/>
          </p:cNvSpPr>
          <p:nvPr>
            <p:ph idx="1"/>
          </p:nvPr>
        </p:nvSpPr>
        <p:spPr>
          <a:xfrm>
            <a:off x="2743200" y="1295400"/>
            <a:ext cx="6172200" cy="5105400"/>
          </a:xfrm>
        </p:spPr>
        <p:txBody>
          <a:bodyPr/>
          <a:lstStyle/>
          <a:p>
            <a:pPr marL="347663" lvl="1" indent="-347663">
              <a:spcBef>
                <a:spcPts val="0"/>
              </a:spcBef>
              <a:buClr>
                <a:srgbClr val="993300"/>
              </a:buClr>
              <a:buFont typeface="Wingdings" panose="05000000000000000000" pitchFamily="2" charset="2"/>
              <a:buChar char="§"/>
            </a:pPr>
            <a:r>
              <a:rPr lang="en-US" sz="2400" b="1" dirty="0">
                <a:solidFill>
                  <a:srgbClr val="000000"/>
                </a:solidFill>
                <a:ea typeface="MS PGothic" charset="0"/>
              </a:rPr>
              <a:t>Financially </a:t>
            </a:r>
            <a:r>
              <a:rPr lang="en-US" sz="2400" b="1" dirty="0" smtClean="0">
                <a:solidFill>
                  <a:srgbClr val="000000"/>
                </a:solidFill>
                <a:ea typeface="MS PGothic" charset="0"/>
              </a:rPr>
              <a:t>Unsound defined:</a:t>
            </a:r>
          </a:p>
          <a:p>
            <a:pPr marL="0" lvl="1" indent="0">
              <a:spcBef>
                <a:spcPts val="0"/>
              </a:spcBef>
              <a:buClr>
                <a:srgbClr val="993300"/>
              </a:buClr>
              <a:buNone/>
            </a:pPr>
            <a:endParaRPr lang="en-US" sz="1500" dirty="0">
              <a:solidFill>
                <a:srgbClr val="000000"/>
              </a:solidFill>
              <a:ea typeface="MS PGothic" charset="0"/>
            </a:endParaRPr>
          </a:p>
          <a:p>
            <a:pPr marL="684213" lvl="1" indent="0">
              <a:spcBef>
                <a:spcPts val="0"/>
              </a:spcBef>
              <a:buClrTx/>
              <a:buNone/>
            </a:pPr>
            <a:r>
              <a:rPr lang="en-US" sz="2400" dirty="0" smtClean="0">
                <a:solidFill>
                  <a:srgbClr val="000000"/>
                </a:solidFill>
                <a:ea typeface="MS PGothic" charset="0"/>
              </a:rPr>
              <a:t>A </a:t>
            </a:r>
            <a:r>
              <a:rPr lang="en-US" sz="2400" dirty="0">
                <a:solidFill>
                  <a:srgbClr val="000000"/>
                </a:solidFill>
                <a:ea typeface="MS PGothic" charset="0"/>
              </a:rPr>
              <a:t>local fund could not sustain a requested expenditure or could not make similar payments for five years without the local fund's balance falling below the greater of the following: </a:t>
            </a:r>
            <a:endParaRPr lang="en-US" sz="2400" dirty="0" smtClean="0">
              <a:solidFill>
                <a:srgbClr val="000000"/>
              </a:solidFill>
              <a:ea typeface="MS PGothic" charset="0"/>
            </a:endParaRPr>
          </a:p>
          <a:p>
            <a:pPr marL="347662" lvl="1" indent="0">
              <a:spcBef>
                <a:spcPts val="0"/>
              </a:spcBef>
              <a:buClrTx/>
              <a:buNone/>
            </a:pPr>
            <a:endParaRPr lang="en-US" sz="1500" dirty="0">
              <a:solidFill>
                <a:srgbClr val="000000"/>
              </a:solidFill>
              <a:ea typeface="MS PGothic" charset="0"/>
            </a:endParaRPr>
          </a:p>
          <a:p>
            <a:pPr marL="1033463" lvl="1" indent="-347663">
              <a:spcBef>
                <a:spcPts val="0"/>
              </a:spcBef>
              <a:buClr>
                <a:srgbClr val="993300"/>
              </a:buClr>
              <a:buNone/>
            </a:pPr>
            <a:r>
              <a:rPr lang="en-US" sz="2400" dirty="0" smtClean="0">
                <a:solidFill>
                  <a:srgbClr val="000000"/>
                </a:solidFill>
                <a:ea typeface="MS PGothic" charset="0"/>
              </a:rPr>
              <a:t>1)	</a:t>
            </a:r>
            <a:r>
              <a:rPr lang="en-US" sz="2400" dirty="0" smtClean="0">
                <a:solidFill>
                  <a:srgbClr val="000000"/>
                </a:solidFill>
                <a:ea typeface="MS PGothic" charset="0"/>
              </a:rPr>
              <a:t>$500 multiplied </a:t>
            </a:r>
            <a:r>
              <a:rPr lang="en-US" sz="2400" dirty="0">
                <a:solidFill>
                  <a:srgbClr val="000000"/>
                </a:solidFill>
                <a:ea typeface="MS PGothic" charset="0"/>
              </a:rPr>
              <a:t>by the number of eligible firefighters in the local department. </a:t>
            </a:r>
            <a:endParaRPr lang="en-US" sz="2400" dirty="0" smtClean="0">
              <a:solidFill>
                <a:srgbClr val="000000"/>
              </a:solidFill>
              <a:ea typeface="MS PGothic" charset="0"/>
            </a:endParaRPr>
          </a:p>
          <a:p>
            <a:pPr marL="457200" lvl="1" indent="0">
              <a:spcBef>
                <a:spcPts val="0"/>
              </a:spcBef>
              <a:buClr>
                <a:srgbClr val="993300"/>
              </a:buClr>
              <a:buNone/>
            </a:pPr>
            <a:endParaRPr lang="en-US" sz="1500" dirty="0">
              <a:solidFill>
                <a:srgbClr val="000000"/>
              </a:solidFill>
              <a:ea typeface="MS PGothic" charset="0"/>
            </a:endParaRPr>
          </a:p>
          <a:p>
            <a:pPr marL="1033463" lvl="1" indent="-347663">
              <a:spcBef>
                <a:spcPts val="0"/>
              </a:spcBef>
              <a:buClr>
                <a:srgbClr val="993300"/>
              </a:buClr>
              <a:buNone/>
            </a:pPr>
            <a:r>
              <a:rPr lang="en-US" sz="2400" dirty="0" smtClean="0">
                <a:solidFill>
                  <a:srgbClr val="000000"/>
                </a:solidFill>
                <a:ea typeface="MS PGothic" charset="0"/>
              </a:rPr>
              <a:t>2</a:t>
            </a:r>
            <a:r>
              <a:rPr lang="en-US" sz="2400" dirty="0">
                <a:solidFill>
                  <a:srgbClr val="000000"/>
                </a:solidFill>
                <a:ea typeface="MS PGothic" charset="0"/>
              </a:rPr>
              <a:t>) </a:t>
            </a:r>
            <a:r>
              <a:rPr lang="en-US" sz="2400" dirty="0" smtClean="0">
                <a:solidFill>
                  <a:srgbClr val="000000"/>
                </a:solidFill>
                <a:ea typeface="MS PGothic" charset="0"/>
              </a:rPr>
              <a:t>$20,000. </a:t>
            </a:r>
            <a:endParaRPr lang="en-US" sz="2400" dirty="0">
              <a:solidFill>
                <a:srgbClr val="000000"/>
              </a:solidFill>
              <a:ea typeface="MS PGothic" charset="0"/>
            </a:endParaRPr>
          </a:p>
          <a:p>
            <a:pPr marL="0" indent="0">
              <a:spcBef>
                <a:spcPts val="0"/>
              </a:spcBef>
              <a:buNone/>
            </a:pPr>
            <a:endParaRPr lang="en-US" dirty="0"/>
          </a:p>
        </p:txBody>
      </p:sp>
    </p:spTree>
    <p:extLst>
      <p:ext uri="{BB962C8B-B14F-4D97-AF65-F5344CB8AC3E}">
        <p14:creationId xmlns:p14="http://schemas.microsoft.com/office/powerpoint/2010/main" val="17056485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8001000" cy="830997"/>
          </a:xfrm>
        </p:spPr>
        <p:txBody>
          <a:bodyPr/>
          <a:lstStyle/>
          <a:p>
            <a:r>
              <a:rPr lang="en-US" dirty="0" smtClean="0"/>
              <a:t>Relief Fund Changes 2014</a:t>
            </a:r>
            <a:endParaRPr lang="en-US" dirty="0"/>
          </a:p>
        </p:txBody>
      </p:sp>
      <p:sp>
        <p:nvSpPr>
          <p:cNvPr id="3" name="Content Placeholder 2"/>
          <p:cNvSpPr>
            <a:spLocks noGrp="1"/>
          </p:cNvSpPr>
          <p:nvPr>
            <p:ph idx="1"/>
          </p:nvPr>
        </p:nvSpPr>
        <p:spPr/>
        <p:txBody>
          <a:bodyPr/>
          <a:lstStyle/>
          <a:p>
            <a:pPr>
              <a:spcBef>
                <a:spcPts val="0"/>
              </a:spcBef>
              <a:buSzPct val="100000"/>
              <a:buFont typeface="Wingdings" panose="05000000000000000000" pitchFamily="2" charset="2"/>
              <a:buChar char="§"/>
              <a:defRPr/>
            </a:pPr>
            <a:r>
              <a:rPr lang="en-US" sz="2400" b="1" dirty="0">
                <a:cs typeface="ＭＳ Ｐゴシック" charset="0"/>
              </a:rPr>
              <a:t>Increased Reporting </a:t>
            </a:r>
            <a:r>
              <a:rPr lang="en-US" sz="2400" b="1" dirty="0" smtClean="0">
                <a:cs typeface="ＭＳ Ｐゴシック" charset="0"/>
              </a:rPr>
              <a:t>Requirements </a:t>
            </a:r>
            <a:r>
              <a:rPr lang="en-US" sz="2400" b="1" dirty="0" smtClean="0">
                <a:solidFill>
                  <a:srgbClr val="000000"/>
                </a:solidFill>
                <a:cs typeface="ＭＳ Ｐゴシック" charset="0"/>
              </a:rPr>
              <a:t>starting </a:t>
            </a:r>
            <a:r>
              <a:rPr lang="en-US" sz="2400" b="1" dirty="0">
                <a:solidFill>
                  <a:srgbClr val="000000"/>
                </a:solidFill>
                <a:cs typeface="ＭＳ Ｐゴシック" charset="0"/>
              </a:rPr>
              <a:t>in </a:t>
            </a:r>
            <a:r>
              <a:rPr lang="en-US" sz="2400" b="1" dirty="0" smtClean="0">
                <a:solidFill>
                  <a:srgbClr val="000000"/>
                </a:solidFill>
                <a:cs typeface="ＭＳ Ｐゴシック" charset="0"/>
              </a:rPr>
              <a:t>2015:</a:t>
            </a:r>
            <a:endParaRPr lang="en-US" sz="2400" b="1" dirty="0" smtClean="0">
              <a:solidFill>
                <a:srgbClr val="000000"/>
              </a:solidFill>
              <a:cs typeface="ＭＳ Ｐゴシック" charset="0"/>
            </a:endParaRPr>
          </a:p>
          <a:p>
            <a:pPr marL="0" indent="0">
              <a:spcBef>
                <a:spcPts val="0"/>
              </a:spcBef>
              <a:buSzPct val="100000"/>
              <a:buNone/>
              <a:defRPr/>
            </a:pPr>
            <a:endParaRPr lang="en-US" sz="1500" dirty="0">
              <a:solidFill>
                <a:srgbClr val="000000"/>
              </a:solidFill>
              <a:cs typeface="ＭＳ Ｐゴシック" charset="0"/>
            </a:endParaRPr>
          </a:p>
          <a:p>
            <a:pPr marL="685800" lvl="1" indent="0">
              <a:spcBef>
                <a:spcPts val="0"/>
              </a:spcBef>
              <a:buNone/>
              <a:defRPr/>
            </a:pPr>
            <a:r>
              <a:rPr lang="en-US" sz="2400" dirty="0" smtClean="0">
                <a:cs typeface="ＭＳ Ｐゴシック" charset="0"/>
              </a:rPr>
              <a:t>Details </a:t>
            </a:r>
            <a:r>
              <a:rPr lang="en-US" sz="2400" dirty="0">
                <a:cs typeface="ＭＳ Ｐゴシック" charset="0"/>
              </a:rPr>
              <a:t>on the disbursements from local relief funds, including how much was disbursed for each allowable purpose and how many members received disbursements for those purposes.</a:t>
            </a:r>
          </a:p>
          <a:p>
            <a:pPr marL="0" indent="0">
              <a:buNone/>
            </a:pPr>
            <a:endParaRPr lang="en-US" dirty="0"/>
          </a:p>
        </p:txBody>
      </p:sp>
    </p:spTree>
    <p:extLst>
      <p:ext uri="{BB962C8B-B14F-4D97-AF65-F5344CB8AC3E}">
        <p14:creationId xmlns:p14="http://schemas.microsoft.com/office/powerpoint/2010/main" val="36897044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8001000" cy="800219"/>
          </a:xfrm>
        </p:spPr>
        <p:txBody>
          <a:bodyPr/>
          <a:lstStyle/>
          <a:p>
            <a:r>
              <a:rPr lang="en-US" dirty="0"/>
              <a:t>Program Objectives</a:t>
            </a:r>
          </a:p>
        </p:txBody>
      </p:sp>
      <p:sp>
        <p:nvSpPr>
          <p:cNvPr id="3" name="Content Placeholder 2"/>
          <p:cNvSpPr>
            <a:spLocks noGrp="1"/>
          </p:cNvSpPr>
          <p:nvPr>
            <p:ph idx="1"/>
          </p:nvPr>
        </p:nvSpPr>
        <p:spPr/>
        <p:txBody>
          <a:bodyPr/>
          <a:lstStyle/>
          <a:p>
            <a:pPr eaLnBrk="1" hangingPunct="1">
              <a:spcBef>
                <a:spcPts val="0"/>
              </a:spcBef>
              <a:buSzPct val="100000"/>
              <a:buFont typeface="Wingdings" panose="05000000000000000000" pitchFamily="2" charset="2"/>
              <a:buChar char="§"/>
            </a:pPr>
            <a:endParaRPr lang="en-US" sz="2400" dirty="0" smtClean="0"/>
          </a:p>
          <a:p>
            <a:pPr eaLnBrk="1" hangingPunct="1">
              <a:spcBef>
                <a:spcPts val="0"/>
              </a:spcBef>
              <a:buSzPct val="100000"/>
              <a:buFont typeface="Wingdings" panose="05000000000000000000" pitchFamily="2" charset="2"/>
              <a:buChar char="§"/>
            </a:pPr>
            <a:r>
              <a:rPr lang="en-US" sz="2400" dirty="0" smtClean="0"/>
              <a:t>Describe </a:t>
            </a:r>
            <a:r>
              <a:rPr lang="en-US" sz="2400" dirty="0"/>
              <a:t>administration of Firefighters’ Relief Fund </a:t>
            </a:r>
            <a:r>
              <a:rPr lang="en-US" sz="2400" dirty="0" smtClean="0"/>
              <a:t>Program.</a:t>
            </a:r>
          </a:p>
          <a:p>
            <a:pPr eaLnBrk="1" hangingPunct="1">
              <a:spcBef>
                <a:spcPts val="0"/>
              </a:spcBef>
              <a:buSzPct val="100000"/>
              <a:buFont typeface="Wingdings" panose="05000000000000000000" pitchFamily="2" charset="2"/>
              <a:buChar char="§"/>
            </a:pPr>
            <a:endParaRPr lang="en-US" sz="1500" dirty="0" smtClean="0"/>
          </a:p>
          <a:p>
            <a:pPr eaLnBrk="1" hangingPunct="1">
              <a:spcBef>
                <a:spcPts val="0"/>
              </a:spcBef>
              <a:buSzPct val="100000"/>
              <a:buFont typeface="Wingdings" panose="05000000000000000000" pitchFamily="2" charset="2"/>
              <a:buChar char="§"/>
            </a:pPr>
            <a:r>
              <a:rPr lang="en-US" sz="2400" dirty="0"/>
              <a:t>List requirements for </a:t>
            </a:r>
            <a:r>
              <a:rPr lang="en-US" sz="2400" dirty="0" smtClean="0"/>
              <a:t>participation.</a:t>
            </a:r>
          </a:p>
          <a:p>
            <a:pPr eaLnBrk="1" hangingPunct="1">
              <a:spcBef>
                <a:spcPts val="0"/>
              </a:spcBef>
              <a:buSzPct val="100000"/>
              <a:buFont typeface="Wingdings" panose="05000000000000000000" pitchFamily="2" charset="2"/>
              <a:buChar char="§"/>
            </a:pPr>
            <a:endParaRPr lang="en-US" sz="1500" dirty="0"/>
          </a:p>
          <a:p>
            <a:pPr eaLnBrk="1" hangingPunct="1">
              <a:spcBef>
                <a:spcPts val="0"/>
              </a:spcBef>
              <a:buSzPct val="100000"/>
              <a:buFont typeface="Wingdings" panose="05000000000000000000" pitchFamily="2" charset="2"/>
              <a:buChar char="§"/>
            </a:pPr>
            <a:r>
              <a:rPr lang="en-US" sz="2400" dirty="0"/>
              <a:t>Explain how money can be </a:t>
            </a:r>
            <a:r>
              <a:rPr lang="en-US" sz="2400" dirty="0" smtClean="0"/>
              <a:t>spent.</a:t>
            </a:r>
          </a:p>
          <a:p>
            <a:pPr eaLnBrk="1" hangingPunct="1">
              <a:spcBef>
                <a:spcPts val="0"/>
              </a:spcBef>
              <a:buSzPct val="100000"/>
              <a:buFont typeface="Wingdings" panose="05000000000000000000" pitchFamily="2" charset="2"/>
              <a:buChar char="§"/>
            </a:pPr>
            <a:endParaRPr lang="en-US" sz="1500" dirty="0"/>
          </a:p>
          <a:p>
            <a:pPr eaLnBrk="1" hangingPunct="1">
              <a:spcBef>
                <a:spcPts val="0"/>
              </a:spcBef>
              <a:buSzPct val="100000"/>
              <a:buFont typeface="Wingdings" panose="05000000000000000000" pitchFamily="2" charset="2"/>
              <a:buChar char="§"/>
            </a:pPr>
            <a:r>
              <a:rPr lang="en-US" sz="2400" dirty="0"/>
              <a:t>Provide contact </a:t>
            </a:r>
            <a:r>
              <a:rPr lang="en-US" sz="2400" dirty="0" smtClean="0"/>
              <a:t>information.</a:t>
            </a:r>
            <a:endParaRPr lang="en-US" sz="2400" dirty="0"/>
          </a:p>
          <a:p>
            <a:pPr eaLnBrk="1" hangingPunct="1">
              <a:spcBef>
                <a:spcPts val="0"/>
              </a:spcBef>
              <a:buSzPct val="100000"/>
              <a:buFont typeface="Wingdings" panose="05000000000000000000" pitchFamily="2" charset="2"/>
              <a:buChar char="§"/>
            </a:pPr>
            <a:endParaRPr lang="en-US" dirty="0"/>
          </a:p>
        </p:txBody>
      </p:sp>
    </p:spTree>
    <p:extLst>
      <p:ext uri="{BB962C8B-B14F-4D97-AF65-F5344CB8AC3E}">
        <p14:creationId xmlns:p14="http://schemas.microsoft.com/office/powerpoint/2010/main" val="15695752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8001000" cy="830997"/>
          </a:xfrm>
        </p:spPr>
        <p:txBody>
          <a:bodyPr/>
          <a:lstStyle/>
          <a:p>
            <a:r>
              <a:rPr lang="en-US" dirty="0" smtClean="0"/>
              <a:t>Relief Fund Changes 2014</a:t>
            </a:r>
            <a:endParaRPr lang="en-US" dirty="0"/>
          </a:p>
        </p:txBody>
      </p:sp>
      <p:sp>
        <p:nvSpPr>
          <p:cNvPr id="3" name="Content Placeholder 2"/>
          <p:cNvSpPr>
            <a:spLocks noGrp="1"/>
          </p:cNvSpPr>
          <p:nvPr>
            <p:ph idx="1"/>
          </p:nvPr>
        </p:nvSpPr>
        <p:spPr/>
        <p:txBody>
          <a:bodyPr/>
          <a:lstStyle/>
          <a:p>
            <a:pPr>
              <a:spcBef>
                <a:spcPts val="0"/>
              </a:spcBef>
              <a:buSzPct val="100000"/>
              <a:buFont typeface="Wingdings" panose="05000000000000000000" pitchFamily="2" charset="2"/>
              <a:buChar char="§"/>
            </a:pPr>
            <a:r>
              <a:rPr lang="en-US" sz="2400" b="1" dirty="0">
                <a:solidFill>
                  <a:srgbClr val="000000"/>
                </a:solidFill>
                <a:ea typeface="MS PGothic" charset="0"/>
              </a:rPr>
              <a:t>No l</a:t>
            </a:r>
            <a:r>
              <a:rPr lang="en-US" sz="2400" b="1" dirty="0" smtClean="0">
                <a:solidFill>
                  <a:srgbClr val="000000"/>
                </a:solidFill>
                <a:ea typeface="MS PGothic" charset="0"/>
              </a:rPr>
              <a:t>egislative restriction on amount </a:t>
            </a:r>
            <a:r>
              <a:rPr lang="en-US" sz="2400" b="1" dirty="0">
                <a:solidFill>
                  <a:srgbClr val="000000"/>
                </a:solidFill>
                <a:ea typeface="MS PGothic" charset="0"/>
              </a:rPr>
              <a:t>of </a:t>
            </a:r>
            <a:r>
              <a:rPr lang="en-US" sz="2400" b="1" dirty="0" smtClean="0">
                <a:solidFill>
                  <a:srgbClr val="000000"/>
                </a:solidFill>
                <a:ea typeface="MS PGothic" charset="0"/>
              </a:rPr>
              <a:t>spending.</a:t>
            </a:r>
            <a:endParaRPr lang="en-US" sz="2400" b="1" dirty="0">
              <a:solidFill>
                <a:srgbClr val="000000"/>
              </a:solidFill>
              <a:ea typeface="MS PGothic" charset="0"/>
            </a:endParaRPr>
          </a:p>
          <a:p>
            <a:pPr>
              <a:spcBef>
                <a:spcPts val="0"/>
              </a:spcBef>
            </a:pPr>
            <a:endParaRPr lang="en-US" sz="1500" dirty="0">
              <a:solidFill>
                <a:srgbClr val="000000"/>
              </a:solidFill>
              <a:ea typeface="MS PGothic" charset="0"/>
            </a:endParaRPr>
          </a:p>
          <a:p>
            <a:pPr marL="685800" indent="0">
              <a:spcBef>
                <a:spcPts val="0"/>
              </a:spcBef>
              <a:buNone/>
            </a:pPr>
            <a:r>
              <a:rPr lang="en-US" sz="2400" dirty="0" smtClean="0">
                <a:solidFill>
                  <a:srgbClr val="000000"/>
                </a:solidFill>
                <a:ea typeface="MS PGothic" charset="0"/>
              </a:rPr>
              <a:t>A </a:t>
            </a:r>
            <a:r>
              <a:rPr lang="en-US" sz="2400" dirty="0">
                <a:solidFill>
                  <a:srgbClr val="000000"/>
                </a:solidFill>
                <a:ea typeface="MS PGothic" charset="0"/>
              </a:rPr>
              <a:t>local board of trustees shall not be restricted to making disbursements solely from the </a:t>
            </a:r>
            <a:r>
              <a:rPr lang="en-US" sz="2400" dirty="0" smtClean="0">
                <a:solidFill>
                  <a:srgbClr val="000000"/>
                </a:solidFill>
                <a:ea typeface="MS PGothic" charset="0"/>
              </a:rPr>
              <a:t>interest</a:t>
            </a:r>
            <a:r>
              <a:rPr lang="en-US" sz="2400" dirty="0" smtClean="0">
                <a:solidFill>
                  <a:srgbClr val="000000"/>
                </a:solidFill>
                <a:ea typeface="MS PGothic" charset="0"/>
              </a:rPr>
              <a:t>.</a:t>
            </a:r>
            <a:endParaRPr lang="en-US" sz="2400" dirty="0"/>
          </a:p>
        </p:txBody>
      </p:sp>
    </p:spTree>
    <p:extLst>
      <p:ext uri="{BB962C8B-B14F-4D97-AF65-F5344CB8AC3E}">
        <p14:creationId xmlns:p14="http://schemas.microsoft.com/office/powerpoint/2010/main" val="4443360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8001000" cy="830997"/>
          </a:xfrm>
        </p:spPr>
        <p:txBody>
          <a:bodyPr/>
          <a:lstStyle/>
          <a:p>
            <a:r>
              <a:rPr lang="en-US" dirty="0" smtClean="0"/>
              <a:t>Relief Fund Changes 2014</a:t>
            </a:r>
            <a:endParaRPr lang="en-US" dirty="0"/>
          </a:p>
        </p:txBody>
      </p:sp>
      <p:sp>
        <p:nvSpPr>
          <p:cNvPr id="3" name="Content Placeholder 2"/>
          <p:cNvSpPr>
            <a:spLocks noGrp="1"/>
          </p:cNvSpPr>
          <p:nvPr>
            <p:ph idx="1"/>
          </p:nvPr>
        </p:nvSpPr>
        <p:spPr>
          <a:xfrm>
            <a:off x="2743200" y="1295400"/>
            <a:ext cx="6172200" cy="5029200"/>
          </a:xfrm>
        </p:spPr>
        <p:txBody>
          <a:bodyPr/>
          <a:lstStyle/>
          <a:p>
            <a:pPr>
              <a:spcBef>
                <a:spcPts val="0"/>
              </a:spcBef>
              <a:buSzPct val="100000"/>
              <a:buFont typeface="Wingdings" panose="05000000000000000000" pitchFamily="2" charset="2"/>
              <a:buChar char="§"/>
              <a:defRPr/>
            </a:pPr>
            <a:r>
              <a:rPr lang="en-US" sz="2400" b="1" dirty="0" smtClean="0">
                <a:solidFill>
                  <a:srgbClr val="000000"/>
                </a:solidFill>
                <a:cs typeface="ＭＳ Ｐゴシック" charset="0"/>
              </a:rPr>
              <a:t>Local Bills vs. Public Bills</a:t>
            </a:r>
          </a:p>
          <a:p>
            <a:pPr>
              <a:spcBef>
                <a:spcPts val="0"/>
              </a:spcBef>
              <a:buFont typeface="Arial" panose="020B0604020202020204" pitchFamily="34" charset="0"/>
              <a:buNone/>
              <a:defRPr/>
            </a:pPr>
            <a:endParaRPr lang="en-US" sz="1500" b="1" u="sng" dirty="0">
              <a:solidFill>
                <a:srgbClr val="000000"/>
              </a:solidFill>
              <a:cs typeface="ＭＳ Ｐゴシック" charset="0"/>
            </a:endParaRPr>
          </a:p>
          <a:p>
            <a:pPr marL="685800" indent="-338138">
              <a:spcBef>
                <a:spcPts val="0"/>
              </a:spcBef>
              <a:buClrTx/>
              <a:buSzPct val="100000"/>
              <a:buFont typeface="Arial" panose="020B0604020202020204" pitchFamily="34" charset="0"/>
              <a:buChar char="–"/>
              <a:defRPr/>
            </a:pPr>
            <a:r>
              <a:rPr lang="en-US" sz="2400" dirty="0" smtClean="0">
                <a:solidFill>
                  <a:srgbClr val="000000"/>
                </a:solidFill>
                <a:cs typeface="ＭＳ Ｐゴシック" charset="0"/>
              </a:rPr>
              <a:t>What </a:t>
            </a:r>
            <a:r>
              <a:rPr lang="en-US" sz="2400" dirty="0">
                <a:solidFill>
                  <a:srgbClr val="000000"/>
                </a:solidFill>
                <a:cs typeface="ＭＳ Ｐゴシック" charset="0"/>
              </a:rPr>
              <a:t>is a local bill? </a:t>
            </a:r>
            <a:r>
              <a:rPr lang="en-US" sz="2400" dirty="0" smtClean="0">
                <a:solidFill>
                  <a:srgbClr val="000000"/>
                </a:solidFill>
                <a:cs typeface="ＭＳ Ｐゴシック" charset="0"/>
              </a:rPr>
              <a:t>Local </a:t>
            </a:r>
            <a:r>
              <a:rPr lang="en-US" sz="2400" dirty="0">
                <a:solidFill>
                  <a:srgbClr val="000000"/>
                </a:solidFill>
                <a:cs typeface="ＭＳ Ｐゴシック" charset="0"/>
              </a:rPr>
              <a:t>bills are </a:t>
            </a:r>
            <a:r>
              <a:rPr lang="en-US" sz="2400" dirty="0" smtClean="0">
                <a:solidFill>
                  <a:srgbClr val="000000"/>
                </a:solidFill>
                <a:cs typeface="ＭＳ Ｐゴシック" charset="0"/>
              </a:rPr>
              <a:t>bills </a:t>
            </a:r>
            <a:r>
              <a:rPr lang="en-US" sz="2400" dirty="0">
                <a:solidFill>
                  <a:srgbClr val="000000"/>
                </a:solidFill>
                <a:cs typeface="ＭＳ Ｐゴシック" charset="0"/>
              </a:rPr>
              <a:t>that are passed to address a specific </a:t>
            </a:r>
            <a:r>
              <a:rPr lang="en-US" sz="2400" dirty="0" smtClean="0">
                <a:solidFill>
                  <a:srgbClr val="000000"/>
                </a:solidFill>
                <a:cs typeface="ＭＳ Ｐゴシック" charset="0"/>
              </a:rPr>
              <a:t>issue or issues </a:t>
            </a:r>
            <a:r>
              <a:rPr lang="en-US" sz="2400" dirty="0">
                <a:solidFill>
                  <a:srgbClr val="000000"/>
                </a:solidFill>
                <a:cs typeface="ＭＳ Ｐゴシック" charset="0"/>
              </a:rPr>
              <a:t>in a local area</a:t>
            </a:r>
            <a:r>
              <a:rPr lang="en-US" sz="2400" dirty="0" smtClean="0">
                <a:solidFill>
                  <a:srgbClr val="000000"/>
                </a:solidFill>
                <a:cs typeface="ＭＳ Ｐゴシック" charset="0"/>
              </a:rPr>
              <a:t>. </a:t>
            </a:r>
            <a:r>
              <a:rPr lang="en-US" sz="2400" dirty="0">
                <a:solidFill>
                  <a:srgbClr val="000000"/>
                </a:solidFill>
                <a:cs typeface="ＭＳ Ｐゴシック" charset="0"/>
              </a:rPr>
              <a:t>These bills are introduced by local legislators on behalf of their constituents and only impact the areas designated within the bill.</a:t>
            </a:r>
          </a:p>
          <a:p>
            <a:pPr>
              <a:spcBef>
                <a:spcPts val="0"/>
              </a:spcBef>
              <a:buNone/>
              <a:defRPr/>
            </a:pPr>
            <a:endParaRPr lang="en-US" sz="1500" dirty="0">
              <a:solidFill>
                <a:srgbClr val="000000"/>
              </a:solidFill>
              <a:cs typeface="ＭＳ Ｐゴシック" charset="0"/>
            </a:endParaRPr>
          </a:p>
          <a:p>
            <a:pPr marL="685800" indent="-338138">
              <a:spcBef>
                <a:spcPts val="0"/>
              </a:spcBef>
              <a:buClrTx/>
              <a:buSzPct val="100000"/>
              <a:buFont typeface="Arial" panose="020B0604020202020204" pitchFamily="34" charset="0"/>
              <a:buChar char="–"/>
              <a:defRPr/>
            </a:pPr>
            <a:r>
              <a:rPr lang="en-US" sz="2400" dirty="0" smtClean="0">
                <a:solidFill>
                  <a:srgbClr val="000000"/>
                </a:solidFill>
                <a:cs typeface="ＭＳ Ｐゴシック" charset="0"/>
              </a:rPr>
              <a:t>What </a:t>
            </a:r>
            <a:r>
              <a:rPr lang="en-US" sz="2400" dirty="0">
                <a:solidFill>
                  <a:srgbClr val="000000"/>
                </a:solidFill>
                <a:cs typeface="ＭＳ Ｐゴシック" charset="0"/>
              </a:rPr>
              <a:t>is a public bill</a:t>
            </a:r>
            <a:r>
              <a:rPr lang="en-US" sz="2400" dirty="0" smtClean="0">
                <a:solidFill>
                  <a:srgbClr val="000000"/>
                </a:solidFill>
                <a:cs typeface="ＭＳ Ｐゴシック" charset="0"/>
              </a:rPr>
              <a:t>? </a:t>
            </a:r>
            <a:r>
              <a:rPr lang="en-US" sz="2400" dirty="0">
                <a:solidFill>
                  <a:srgbClr val="000000"/>
                </a:solidFill>
                <a:cs typeface="ＭＳ Ｐゴシック" charset="0"/>
              </a:rPr>
              <a:t>Public bills are those bills that are introduced and passed by the General Assembly and impact the state as a whole.</a:t>
            </a:r>
          </a:p>
          <a:p>
            <a:pPr marL="0" indent="0">
              <a:buNone/>
            </a:pPr>
            <a:endParaRPr lang="en-US" sz="2400" dirty="0"/>
          </a:p>
        </p:txBody>
      </p:sp>
    </p:spTree>
    <p:extLst>
      <p:ext uri="{BB962C8B-B14F-4D97-AF65-F5344CB8AC3E}">
        <p14:creationId xmlns:p14="http://schemas.microsoft.com/office/powerpoint/2010/main" val="40680171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8001000" cy="830997"/>
          </a:xfrm>
        </p:spPr>
        <p:txBody>
          <a:bodyPr/>
          <a:lstStyle/>
          <a:p>
            <a:r>
              <a:rPr lang="en-US" dirty="0" smtClean="0"/>
              <a:t>Relief Fund Changes 2014</a:t>
            </a:r>
            <a:endParaRPr lang="en-US" dirty="0"/>
          </a:p>
        </p:txBody>
      </p:sp>
      <p:sp>
        <p:nvSpPr>
          <p:cNvPr id="3" name="Content Placeholder 2"/>
          <p:cNvSpPr>
            <a:spLocks noGrp="1"/>
          </p:cNvSpPr>
          <p:nvPr>
            <p:ph idx="1"/>
          </p:nvPr>
        </p:nvSpPr>
        <p:spPr/>
        <p:txBody>
          <a:bodyPr/>
          <a:lstStyle/>
          <a:p>
            <a:pPr>
              <a:spcBef>
                <a:spcPts val="0"/>
              </a:spcBef>
              <a:buSzPct val="100000"/>
              <a:buFont typeface="Wingdings" panose="05000000000000000000" pitchFamily="2" charset="2"/>
              <a:buChar char="§"/>
              <a:defRPr/>
            </a:pPr>
            <a:r>
              <a:rPr lang="en-US" sz="2400" b="1" dirty="0" smtClean="0">
                <a:solidFill>
                  <a:srgbClr val="000000"/>
                </a:solidFill>
                <a:cs typeface="ＭＳ Ｐゴシック" charset="0"/>
              </a:rPr>
              <a:t>Repeal of Local Law Provisions</a:t>
            </a:r>
          </a:p>
          <a:p>
            <a:pPr>
              <a:spcBef>
                <a:spcPts val="0"/>
              </a:spcBef>
              <a:buFont typeface="Arial" panose="020B0604020202020204" pitchFamily="34" charset="0"/>
              <a:buNone/>
              <a:defRPr/>
            </a:pPr>
            <a:endParaRPr lang="en-US" sz="1200" b="1" u="sng" dirty="0">
              <a:solidFill>
                <a:srgbClr val="000000"/>
              </a:solidFill>
              <a:cs typeface="ＭＳ Ｐゴシック" charset="0"/>
            </a:endParaRPr>
          </a:p>
          <a:p>
            <a:pPr marL="457200" lvl="1" indent="0">
              <a:spcBef>
                <a:spcPts val="0"/>
              </a:spcBef>
              <a:buNone/>
              <a:defRPr/>
            </a:pPr>
            <a:r>
              <a:rPr lang="en-US" sz="2000" dirty="0" smtClean="0">
                <a:solidFill>
                  <a:srgbClr val="000000"/>
                </a:solidFill>
                <a:cs typeface="ＭＳ Ｐゴシック" charset="0"/>
              </a:rPr>
              <a:t>The </a:t>
            </a:r>
            <a:r>
              <a:rPr lang="en-US" sz="2000" dirty="0">
                <a:solidFill>
                  <a:srgbClr val="000000"/>
                </a:solidFill>
                <a:cs typeface="ＭＳ Ｐゴシック" charset="0"/>
              </a:rPr>
              <a:t>following provisions contained within any local act enacted or amended prior to January 1, 2014, are hereby repealed: </a:t>
            </a:r>
            <a:endParaRPr lang="en-US" sz="2000" dirty="0" smtClean="0">
              <a:solidFill>
                <a:srgbClr val="000000"/>
              </a:solidFill>
              <a:cs typeface="ＭＳ Ｐゴシック" charset="0"/>
            </a:endParaRPr>
          </a:p>
          <a:p>
            <a:pPr marL="457200" lvl="1" indent="0">
              <a:spcBef>
                <a:spcPts val="0"/>
              </a:spcBef>
              <a:buNone/>
              <a:defRPr/>
            </a:pPr>
            <a:endParaRPr lang="en-US" sz="1200" dirty="0">
              <a:solidFill>
                <a:srgbClr val="000000"/>
              </a:solidFill>
              <a:cs typeface="ＭＳ Ｐゴシック" charset="0"/>
            </a:endParaRPr>
          </a:p>
          <a:p>
            <a:pPr marL="1033463" lvl="1" indent="-347663">
              <a:spcBef>
                <a:spcPts val="0"/>
              </a:spcBef>
              <a:buNone/>
              <a:defRPr/>
            </a:pPr>
            <a:r>
              <a:rPr lang="en-US" sz="2000" dirty="0" smtClean="0">
                <a:solidFill>
                  <a:srgbClr val="000000"/>
                </a:solidFill>
                <a:cs typeface="ＭＳ Ｐゴシック" charset="0"/>
              </a:rPr>
              <a:t>1) 	Any </a:t>
            </a:r>
            <a:r>
              <a:rPr lang="en-US" sz="2000" dirty="0">
                <a:solidFill>
                  <a:srgbClr val="000000"/>
                </a:solidFill>
                <a:cs typeface="ＭＳ Ｐゴシック" charset="0"/>
              </a:rPr>
              <a:t>redirection, at the time of receipt, of funds directed to a fire district under </a:t>
            </a:r>
            <a:r>
              <a:rPr lang="en-US" sz="2000" dirty="0" smtClean="0">
                <a:solidFill>
                  <a:srgbClr val="000000"/>
                </a:solidFill>
                <a:cs typeface="ＭＳ Ｐゴシック" charset="0"/>
              </a:rPr>
              <a:t>N.C.G.S</a:t>
            </a:r>
            <a:r>
              <a:rPr lang="en-US" sz="2000" dirty="0">
                <a:solidFill>
                  <a:srgbClr val="000000"/>
                </a:solidFill>
                <a:cs typeface="ＭＳ Ｐゴシック" charset="0"/>
              </a:rPr>
              <a:t>. 58-84-25(c) to a fund other than a local relief fund.</a:t>
            </a:r>
          </a:p>
          <a:p>
            <a:pPr marL="1033463" lvl="1" indent="-347663">
              <a:spcBef>
                <a:spcPts val="0"/>
              </a:spcBef>
              <a:buNone/>
              <a:defRPr/>
            </a:pPr>
            <a:r>
              <a:rPr lang="en-US" sz="1200" dirty="0">
                <a:solidFill>
                  <a:srgbClr val="000000"/>
                </a:solidFill>
                <a:cs typeface="ＭＳ Ｐゴシック" charset="0"/>
              </a:rPr>
              <a:t> </a:t>
            </a:r>
          </a:p>
          <a:p>
            <a:pPr marL="1033463" lvl="1" indent="-347663">
              <a:spcBef>
                <a:spcPts val="0"/>
              </a:spcBef>
              <a:buNone/>
              <a:defRPr/>
            </a:pPr>
            <a:r>
              <a:rPr lang="en-US" sz="2000" dirty="0" smtClean="0">
                <a:solidFill>
                  <a:srgbClr val="000000"/>
                </a:solidFill>
                <a:cs typeface="ＭＳ Ｐゴシック" charset="0"/>
              </a:rPr>
              <a:t>2</a:t>
            </a:r>
            <a:r>
              <a:rPr lang="en-US" sz="2000" dirty="0">
                <a:solidFill>
                  <a:srgbClr val="000000"/>
                </a:solidFill>
                <a:cs typeface="ＭＳ Ｐゴシック" charset="0"/>
              </a:rPr>
              <a:t>) </a:t>
            </a:r>
            <a:r>
              <a:rPr lang="en-US" sz="2000" dirty="0" smtClean="0">
                <a:solidFill>
                  <a:srgbClr val="000000"/>
                </a:solidFill>
                <a:cs typeface="ＭＳ Ｐゴシック" charset="0"/>
              </a:rPr>
              <a:t>	Any </a:t>
            </a:r>
            <a:r>
              <a:rPr lang="en-US" sz="2000" dirty="0">
                <a:solidFill>
                  <a:srgbClr val="000000"/>
                </a:solidFill>
                <a:cs typeface="ＭＳ Ｐゴシック" charset="0"/>
              </a:rPr>
              <a:t>restriction that would be inconsistent with </a:t>
            </a:r>
            <a:r>
              <a:rPr lang="en-US" sz="2000" dirty="0" smtClean="0">
                <a:solidFill>
                  <a:srgbClr val="000000"/>
                </a:solidFill>
                <a:cs typeface="ＭＳ Ｐゴシック" charset="0"/>
              </a:rPr>
              <a:t>N.C.G.S</a:t>
            </a:r>
            <a:r>
              <a:rPr lang="en-US" sz="2000" dirty="0">
                <a:solidFill>
                  <a:srgbClr val="000000"/>
                </a:solidFill>
                <a:cs typeface="ＭＳ Ｐゴシック" charset="0"/>
              </a:rPr>
              <a:t>. 58-84-35(d). </a:t>
            </a:r>
          </a:p>
          <a:p>
            <a:pPr marL="1033463" lvl="1" indent="-347663">
              <a:spcBef>
                <a:spcPts val="0"/>
              </a:spcBef>
              <a:buNone/>
              <a:defRPr/>
            </a:pPr>
            <a:endParaRPr lang="en-US" sz="1200" dirty="0">
              <a:solidFill>
                <a:srgbClr val="000000"/>
              </a:solidFill>
              <a:cs typeface="ＭＳ Ｐゴシック" charset="0"/>
            </a:endParaRPr>
          </a:p>
          <a:p>
            <a:pPr marL="1033463" lvl="1" indent="-347663">
              <a:spcBef>
                <a:spcPts val="0"/>
              </a:spcBef>
              <a:buNone/>
              <a:defRPr/>
            </a:pPr>
            <a:r>
              <a:rPr lang="en-US" sz="2000" dirty="0" smtClean="0">
                <a:solidFill>
                  <a:srgbClr val="000000"/>
                </a:solidFill>
                <a:cs typeface="ＭＳ Ｐゴシック" charset="0"/>
              </a:rPr>
              <a:t>3</a:t>
            </a:r>
            <a:r>
              <a:rPr lang="en-US" sz="2000" dirty="0">
                <a:solidFill>
                  <a:srgbClr val="000000"/>
                </a:solidFill>
                <a:cs typeface="ＭＳ Ｐゴシック" charset="0"/>
              </a:rPr>
              <a:t>) </a:t>
            </a:r>
            <a:r>
              <a:rPr lang="en-US" sz="2000" dirty="0" smtClean="0">
                <a:solidFill>
                  <a:srgbClr val="000000"/>
                </a:solidFill>
                <a:cs typeface="ＭＳ Ｐゴシック" charset="0"/>
              </a:rPr>
              <a:t>	Any </a:t>
            </a:r>
            <a:r>
              <a:rPr lang="en-US" sz="2000" dirty="0">
                <a:solidFill>
                  <a:srgbClr val="000000"/>
                </a:solidFill>
                <a:cs typeface="ＭＳ Ｐゴシック" charset="0"/>
              </a:rPr>
              <a:t>transfer of interest earned on a local relief fund from the local relief fund to another fund. </a:t>
            </a:r>
          </a:p>
          <a:p>
            <a:pPr marL="1033463" indent="-347663">
              <a:buNone/>
            </a:pPr>
            <a:endParaRPr lang="en-US" dirty="0"/>
          </a:p>
        </p:txBody>
      </p:sp>
    </p:spTree>
    <p:extLst>
      <p:ext uri="{BB962C8B-B14F-4D97-AF65-F5344CB8AC3E}">
        <p14:creationId xmlns:p14="http://schemas.microsoft.com/office/powerpoint/2010/main" val="10838441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8001000" cy="830997"/>
          </a:xfrm>
        </p:spPr>
        <p:txBody>
          <a:bodyPr/>
          <a:lstStyle/>
          <a:p>
            <a:r>
              <a:rPr lang="en-US" dirty="0" smtClean="0"/>
              <a:t>Relief Fund Changes 2014</a:t>
            </a:r>
            <a:endParaRPr lang="en-US" dirty="0"/>
          </a:p>
        </p:txBody>
      </p:sp>
      <p:sp>
        <p:nvSpPr>
          <p:cNvPr id="3" name="Content Placeholder 2"/>
          <p:cNvSpPr>
            <a:spLocks noGrp="1"/>
          </p:cNvSpPr>
          <p:nvPr>
            <p:ph idx="1"/>
          </p:nvPr>
        </p:nvSpPr>
        <p:spPr/>
        <p:txBody>
          <a:bodyPr/>
          <a:lstStyle/>
          <a:p>
            <a:pPr>
              <a:spcBef>
                <a:spcPts val="0"/>
              </a:spcBef>
              <a:buSzPct val="100000"/>
              <a:buFont typeface="Wingdings" panose="05000000000000000000" pitchFamily="2" charset="2"/>
              <a:buChar char="§"/>
              <a:defRPr/>
            </a:pPr>
            <a:r>
              <a:rPr lang="en-US" sz="2400" b="1" dirty="0" smtClean="0">
                <a:solidFill>
                  <a:srgbClr val="000000"/>
                </a:solidFill>
                <a:cs typeface="ＭＳ Ｐゴシック" charset="0"/>
              </a:rPr>
              <a:t>Repeal of Local Law Provisions</a:t>
            </a:r>
          </a:p>
          <a:p>
            <a:pPr lvl="1">
              <a:spcBef>
                <a:spcPts val="0"/>
              </a:spcBef>
              <a:buNone/>
              <a:defRPr/>
            </a:pPr>
            <a:endParaRPr lang="en-US" sz="1500" dirty="0" smtClean="0">
              <a:solidFill>
                <a:srgbClr val="000000"/>
              </a:solidFill>
              <a:cs typeface="ＭＳ Ｐゴシック" charset="0"/>
            </a:endParaRPr>
          </a:p>
          <a:p>
            <a:pPr marL="1033463" lvl="1" indent="-347663">
              <a:spcBef>
                <a:spcPts val="0"/>
              </a:spcBef>
              <a:buNone/>
              <a:defRPr/>
            </a:pPr>
            <a:r>
              <a:rPr lang="en-US" sz="1800" dirty="0" smtClean="0">
                <a:solidFill>
                  <a:srgbClr val="000000"/>
                </a:solidFill>
                <a:cs typeface="ＭＳ Ｐゴシック" charset="0"/>
              </a:rPr>
              <a:t>4</a:t>
            </a:r>
            <a:r>
              <a:rPr lang="en-US" sz="1800" dirty="0">
                <a:solidFill>
                  <a:srgbClr val="000000"/>
                </a:solidFill>
                <a:cs typeface="ＭＳ Ｐゴシック" charset="0"/>
              </a:rPr>
              <a:t>) </a:t>
            </a:r>
            <a:r>
              <a:rPr lang="en-US" sz="1800" dirty="0" smtClean="0">
                <a:solidFill>
                  <a:srgbClr val="000000"/>
                </a:solidFill>
                <a:cs typeface="ＭＳ Ｐゴシック" charset="0"/>
              </a:rPr>
              <a:t>	</a:t>
            </a:r>
            <a:r>
              <a:rPr lang="en-US" sz="2200" dirty="0" smtClean="0">
                <a:solidFill>
                  <a:srgbClr val="000000"/>
                </a:solidFill>
                <a:cs typeface="ＭＳ Ｐゴシック" charset="0"/>
              </a:rPr>
              <a:t>Any </a:t>
            </a:r>
            <a:r>
              <a:rPr lang="en-US" sz="2200" dirty="0">
                <a:solidFill>
                  <a:srgbClr val="000000"/>
                </a:solidFill>
                <a:cs typeface="ＭＳ Ｐゴシック" charset="0"/>
              </a:rPr>
              <a:t>transfer of funds from a local relief fund to a supplemental retirement fund based on the local relief fund exceeding a certain amount. </a:t>
            </a:r>
          </a:p>
          <a:p>
            <a:pPr marL="1033463" lvl="1" indent="-347663">
              <a:spcBef>
                <a:spcPts val="0"/>
              </a:spcBef>
              <a:buNone/>
              <a:defRPr/>
            </a:pPr>
            <a:endParaRPr lang="en-US" sz="1500" dirty="0">
              <a:solidFill>
                <a:srgbClr val="000000"/>
              </a:solidFill>
              <a:cs typeface="ＭＳ Ｐゴシック" charset="0"/>
            </a:endParaRPr>
          </a:p>
          <a:p>
            <a:pPr marL="1033463" lvl="1" indent="-347663">
              <a:spcBef>
                <a:spcPts val="0"/>
              </a:spcBef>
              <a:buNone/>
              <a:defRPr/>
            </a:pPr>
            <a:r>
              <a:rPr lang="en-US" sz="1800" dirty="0" smtClean="0">
                <a:solidFill>
                  <a:srgbClr val="000000"/>
                </a:solidFill>
                <a:cs typeface="ＭＳ Ｐゴシック" charset="0"/>
              </a:rPr>
              <a:t>5</a:t>
            </a:r>
            <a:r>
              <a:rPr lang="en-US" sz="1800" dirty="0">
                <a:solidFill>
                  <a:srgbClr val="000000"/>
                </a:solidFill>
                <a:cs typeface="ＭＳ Ｐゴシック" charset="0"/>
              </a:rPr>
              <a:t>) </a:t>
            </a:r>
            <a:r>
              <a:rPr lang="en-US" sz="1800" dirty="0" smtClean="0">
                <a:solidFill>
                  <a:srgbClr val="000000"/>
                </a:solidFill>
                <a:cs typeface="ＭＳ Ｐゴシック" charset="0"/>
              </a:rPr>
              <a:t>	</a:t>
            </a:r>
            <a:r>
              <a:rPr lang="en-US" sz="2200" dirty="0" smtClean="0">
                <a:solidFill>
                  <a:srgbClr val="000000"/>
                </a:solidFill>
                <a:cs typeface="ＭＳ Ｐゴシック" charset="0"/>
              </a:rPr>
              <a:t>Any </a:t>
            </a:r>
            <a:r>
              <a:rPr lang="en-US" sz="2200" dirty="0">
                <a:solidFill>
                  <a:srgbClr val="000000"/>
                </a:solidFill>
                <a:cs typeface="ＭＳ Ｐゴシック" charset="0"/>
              </a:rPr>
              <a:t>allowable expenditures that are not within the scope of the list provided in </a:t>
            </a:r>
            <a:r>
              <a:rPr lang="en-US" sz="2200" dirty="0" smtClean="0">
                <a:solidFill>
                  <a:srgbClr val="000000"/>
                </a:solidFill>
                <a:cs typeface="ＭＳ Ｐゴシック" charset="0"/>
              </a:rPr>
              <a:t>N.C.G.S</a:t>
            </a:r>
            <a:r>
              <a:rPr lang="en-US" sz="2200" dirty="0">
                <a:solidFill>
                  <a:srgbClr val="000000"/>
                </a:solidFill>
                <a:cs typeface="ＭＳ Ｐゴシック" charset="0"/>
              </a:rPr>
              <a:t>. 58-84-35(a). </a:t>
            </a:r>
          </a:p>
          <a:p>
            <a:pPr marL="1033463" lvl="1" indent="-347663">
              <a:spcBef>
                <a:spcPts val="0"/>
              </a:spcBef>
              <a:buNone/>
              <a:defRPr/>
            </a:pPr>
            <a:endParaRPr lang="en-US" sz="1500" dirty="0">
              <a:solidFill>
                <a:srgbClr val="000000"/>
              </a:solidFill>
              <a:cs typeface="ＭＳ Ｐゴシック" charset="0"/>
            </a:endParaRPr>
          </a:p>
          <a:p>
            <a:pPr marL="1033463" lvl="1" indent="-347663">
              <a:spcBef>
                <a:spcPts val="0"/>
              </a:spcBef>
              <a:buNone/>
              <a:defRPr/>
            </a:pPr>
            <a:r>
              <a:rPr lang="en-US" sz="1800" dirty="0" smtClean="0">
                <a:solidFill>
                  <a:srgbClr val="000000"/>
                </a:solidFill>
                <a:cs typeface="ＭＳ Ｐゴシック" charset="0"/>
              </a:rPr>
              <a:t>6</a:t>
            </a:r>
            <a:r>
              <a:rPr lang="en-US" sz="1800" dirty="0">
                <a:solidFill>
                  <a:srgbClr val="000000"/>
                </a:solidFill>
                <a:cs typeface="ＭＳ Ｐゴシック" charset="0"/>
              </a:rPr>
              <a:t>) </a:t>
            </a:r>
            <a:r>
              <a:rPr lang="en-US" sz="1800" dirty="0" smtClean="0">
                <a:solidFill>
                  <a:srgbClr val="000000"/>
                </a:solidFill>
                <a:cs typeface="ＭＳ Ｐゴシック" charset="0"/>
              </a:rPr>
              <a:t>	</a:t>
            </a:r>
            <a:r>
              <a:rPr lang="en-US" sz="2200" dirty="0" smtClean="0">
                <a:solidFill>
                  <a:srgbClr val="000000"/>
                </a:solidFill>
                <a:cs typeface="ＭＳ Ｐゴシック" charset="0"/>
              </a:rPr>
              <a:t>Any </a:t>
            </a:r>
            <a:r>
              <a:rPr lang="en-US" sz="2200" dirty="0">
                <a:solidFill>
                  <a:srgbClr val="000000"/>
                </a:solidFill>
                <a:cs typeface="ＭＳ Ｐゴシック" charset="0"/>
              </a:rPr>
              <a:t>variation from the certification requirement under </a:t>
            </a:r>
            <a:r>
              <a:rPr lang="en-US" sz="2200" dirty="0" smtClean="0">
                <a:solidFill>
                  <a:srgbClr val="000000"/>
                </a:solidFill>
                <a:cs typeface="ＭＳ Ｐゴシック" charset="0"/>
              </a:rPr>
              <a:t>N.C.G.S</a:t>
            </a:r>
            <a:r>
              <a:rPr lang="en-US" sz="2200" dirty="0">
                <a:solidFill>
                  <a:srgbClr val="000000"/>
                </a:solidFill>
                <a:cs typeface="ＭＳ Ｐゴシック" charset="0"/>
              </a:rPr>
              <a:t>. 58-84-35(b</a:t>
            </a:r>
            <a:r>
              <a:rPr lang="en-US" sz="2200" dirty="0" smtClean="0">
                <a:solidFill>
                  <a:srgbClr val="000000"/>
                </a:solidFill>
                <a:cs typeface="ＭＳ Ｐゴシック" charset="0"/>
              </a:rPr>
              <a:t>). </a:t>
            </a:r>
            <a:endParaRPr lang="en-US" sz="2200" dirty="0">
              <a:solidFill>
                <a:srgbClr val="000000"/>
              </a:solidFill>
              <a:cs typeface="ＭＳ Ｐゴシック" charset="0"/>
            </a:endParaRPr>
          </a:p>
          <a:p>
            <a:pPr marL="0" indent="0">
              <a:spcBef>
                <a:spcPts val="0"/>
              </a:spcBef>
              <a:buNone/>
            </a:pPr>
            <a:endParaRPr lang="en-US" dirty="0"/>
          </a:p>
        </p:txBody>
      </p:sp>
    </p:spTree>
    <p:extLst>
      <p:ext uri="{BB962C8B-B14F-4D97-AF65-F5344CB8AC3E}">
        <p14:creationId xmlns:p14="http://schemas.microsoft.com/office/powerpoint/2010/main" val="16771403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8001000" cy="830997"/>
          </a:xfrm>
        </p:spPr>
        <p:txBody>
          <a:bodyPr/>
          <a:lstStyle/>
          <a:p>
            <a:r>
              <a:rPr lang="en-US" dirty="0" smtClean="0"/>
              <a:t>Relief Fund Changes 2014</a:t>
            </a:r>
            <a:endParaRPr lang="en-US" dirty="0"/>
          </a:p>
        </p:txBody>
      </p:sp>
      <p:sp>
        <p:nvSpPr>
          <p:cNvPr id="3" name="Content Placeholder 2"/>
          <p:cNvSpPr>
            <a:spLocks noGrp="1"/>
          </p:cNvSpPr>
          <p:nvPr>
            <p:ph idx="1"/>
          </p:nvPr>
        </p:nvSpPr>
        <p:spPr/>
        <p:txBody>
          <a:bodyPr/>
          <a:lstStyle/>
          <a:p>
            <a:pPr>
              <a:spcBef>
                <a:spcPts val="0"/>
              </a:spcBef>
              <a:buSzPct val="100000"/>
              <a:buFont typeface="Wingdings" panose="05000000000000000000" pitchFamily="2" charset="2"/>
              <a:buChar char="§"/>
              <a:defRPr/>
            </a:pPr>
            <a:r>
              <a:rPr lang="en-US" sz="2400" b="1" dirty="0" smtClean="0">
                <a:cs typeface="ＭＳ Ｐゴシック" charset="0"/>
              </a:rPr>
              <a:t>Repeal of Local Law Provisions</a:t>
            </a:r>
          </a:p>
          <a:p>
            <a:pPr>
              <a:spcBef>
                <a:spcPts val="0"/>
              </a:spcBef>
              <a:buFont typeface="Arial" panose="020B0604020202020204" pitchFamily="34" charset="0"/>
              <a:buNone/>
              <a:defRPr/>
            </a:pPr>
            <a:endParaRPr lang="en-US" sz="1200" b="1" u="sng" dirty="0">
              <a:cs typeface="ＭＳ Ｐゴシック" charset="0"/>
            </a:endParaRPr>
          </a:p>
          <a:p>
            <a:pPr marL="690562">
              <a:spcBef>
                <a:spcPts val="0"/>
              </a:spcBef>
              <a:buClrTx/>
              <a:buSzPct val="100000"/>
              <a:buFont typeface="Arial" panose="020B0604020202020204" pitchFamily="34" charset="0"/>
              <a:buChar char="–"/>
              <a:defRPr/>
            </a:pPr>
            <a:r>
              <a:rPr lang="en-US" sz="2400" dirty="0" smtClean="0">
                <a:cs typeface="ＭＳ Ｐゴシック" charset="0"/>
              </a:rPr>
              <a:t>Regardless </a:t>
            </a:r>
            <a:r>
              <a:rPr lang="en-US" sz="2400" dirty="0">
                <a:cs typeface="ＭＳ Ｐゴシック" charset="0"/>
              </a:rPr>
              <a:t>of the </a:t>
            </a:r>
            <a:r>
              <a:rPr lang="en-US" sz="2400" dirty="0" smtClean="0">
                <a:cs typeface="ＭＳ Ｐゴシック" charset="0"/>
              </a:rPr>
              <a:t>type of </a:t>
            </a:r>
            <a:r>
              <a:rPr lang="en-US" sz="2400" dirty="0">
                <a:cs typeface="ＭＳ Ｐゴシック" charset="0"/>
              </a:rPr>
              <a:t>account </a:t>
            </a:r>
            <a:r>
              <a:rPr lang="en-US" sz="2400" dirty="0" smtClean="0">
                <a:cs typeface="ＭＳ Ｐゴシック" charset="0"/>
              </a:rPr>
              <a:t>in which they </a:t>
            </a:r>
            <a:r>
              <a:rPr lang="en-US" sz="2400" dirty="0">
                <a:cs typeface="ＭＳ Ｐゴシック" charset="0"/>
              </a:rPr>
              <a:t>are </a:t>
            </a:r>
            <a:r>
              <a:rPr lang="en-US" sz="2400" dirty="0" smtClean="0">
                <a:cs typeface="ＭＳ Ｐゴシック" charset="0"/>
              </a:rPr>
              <a:t>held, </a:t>
            </a:r>
            <a:r>
              <a:rPr lang="en-US" sz="2400" dirty="0">
                <a:cs typeface="ＭＳ Ｐゴシック" charset="0"/>
              </a:rPr>
              <a:t>relief funds cannot be hidden and must be reported on the annual financial </a:t>
            </a:r>
            <a:r>
              <a:rPr lang="en-US" sz="2400" dirty="0" smtClean="0">
                <a:cs typeface="ＭＳ Ｐゴシック" charset="0"/>
              </a:rPr>
              <a:t>report, </a:t>
            </a:r>
            <a:r>
              <a:rPr lang="en-US" sz="2400" dirty="0">
                <a:cs typeface="ＭＳ Ｐゴシック" charset="0"/>
              </a:rPr>
              <a:t>and all funds must be administered by the Local Relief Fund Board.</a:t>
            </a:r>
            <a:endParaRPr lang="en-US" sz="2400" dirty="0">
              <a:solidFill>
                <a:schemeClr val="accent5">
                  <a:lumMod val="40000"/>
                  <a:lumOff val="60000"/>
                </a:schemeClr>
              </a:solidFill>
              <a:cs typeface="ＭＳ Ｐゴシック" charset="0"/>
            </a:endParaRPr>
          </a:p>
          <a:p>
            <a:pPr marL="0" indent="0">
              <a:buNone/>
            </a:pPr>
            <a:endParaRPr lang="en-US" dirty="0"/>
          </a:p>
        </p:txBody>
      </p:sp>
    </p:spTree>
    <p:extLst>
      <p:ext uri="{BB962C8B-B14F-4D97-AF65-F5344CB8AC3E}">
        <p14:creationId xmlns:p14="http://schemas.microsoft.com/office/powerpoint/2010/main" val="691124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8001000" cy="830997"/>
          </a:xfrm>
        </p:spPr>
        <p:txBody>
          <a:bodyPr/>
          <a:lstStyle/>
          <a:p>
            <a:r>
              <a:rPr lang="en-US" dirty="0" smtClean="0"/>
              <a:t>Relief Fund Changes 2014</a:t>
            </a:r>
            <a:endParaRPr lang="en-US" dirty="0"/>
          </a:p>
        </p:txBody>
      </p:sp>
      <p:sp>
        <p:nvSpPr>
          <p:cNvPr id="3" name="Content Placeholder 2"/>
          <p:cNvSpPr>
            <a:spLocks noGrp="1"/>
          </p:cNvSpPr>
          <p:nvPr>
            <p:ph idx="1"/>
          </p:nvPr>
        </p:nvSpPr>
        <p:spPr>
          <a:xfrm>
            <a:off x="2743200" y="1295400"/>
            <a:ext cx="6172200" cy="5181600"/>
          </a:xfrm>
        </p:spPr>
        <p:txBody>
          <a:bodyPr/>
          <a:lstStyle/>
          <a:p>
            <a:pPr marL="347663" lvl="1" indent="-347663">
              <a:spcBef>
                <a:spcPts val="0"/>
              </a:spcBef>
              <a:buClr>
                <a:srgbClr val="993300"/>
              </a:buClr>
              <a:buFont typeface="Wingdings" panose="05000000000000000000" pitchFamily="2" charset="2"/>
              <a:buChar char="§"/>
            </a:pPr>
            <a:r>
              <a:rPr lang="en-US" sz="2000" b="1" dirty="0">
                <a:solidFill>
                  <a:srgbClr val="000000"/>
                </a:solidFill>
                <a:ea typeface="MS PGothic" charset="0"/>
              </a:rPr>
              <a:t>New Maximum Balance (For July 1, 2015</a:t>
            </a:r>
            <a:r>
              <a:rPr lang="en-US" sz="2000" b="1" dirty="0" smtClean="0">
                <a:solidFill>
                  <a:srgbClr val="000000"/>
                </a:solidFill>
                <a:ea typeface="MS PGothic" charset="0"/>
              </a:rPr>
              <a:t>)</a:t>
            </a:r>
          </a:p>
          <a:p>
            <a:pPr marL="0" lvl="1" indent="0">
              <a:spcBef>
                <a:spcPts val="0"/>
              </a:spcBef>
              <a:buClr>
                <a:srgbClr val="993300"/>
              </a:buClr>
              <a:buNone/>
            </a:pPr>
            <a:endParaRPr lang="en-US" sz="1200" dirty="0">
              <a:solidFill>
                <a:srgbClr val="000000"/>
              </a:solidFill>
              <a:ea typeface="MS PGothic" charset="0"/>
            </a:endParaRPr>
          </a:p>
          <a:p>
            <a:pPr marL="685800" indent="-338138">
              <a:spcBef>
                <a:spcPts val="0"/>
              </a:spcBef>
              <a:buClrTx/>
              <a:buSzPct val="100000"/>
              <a:buFont typeface="Arial" panose="020B0604020202020204" pitchFamily="34" charset="0"/>
              <a:buChar char="–"/>
            </a:pPr>
            <a:r>
              <a:rPr lang="en-US" sz="2000" dirty="0">
                <a:solidFill>
                  <a:srgbClr val="000000"/>
                </a:solidFill>
                <a:ea typeface="MS PGothic" charset="0"/>
              </a:rPr>
              <a:t>The balance of a local fire department's </a:t>
            </a:r>
            <a:r>
              <a:rPr lang="en-US" sz="2000" dirty="0" smtClean="0">
                <a:solidFill>
                  <a:srgbClr val="000000"/>
                </a:solidFill>
                <a:ea typeface="MS PGothic" charset="0"/>
              </a:rPr>
              <a:t>Firefighters’ </a:t>
            </a:r>
            <a:r>
              <a:rPr lang="en-US" sz="2000" dirty="0">
                <a:solidFill>
                  <a:srgbClr val="000000"/>
                </a:solidFill>
                <a:ea typeface="MS PGothic" charset="0"/>
              </a:rPr>
              <a:t>Relief Fund for a given year shall not exceed the product of multiplying the number of members on the department's roster as of January 1 for that year by the sum of </a:t>
            </a:r>
            <a:r>
              <a:rPr lang="en-US" sz="2000" dirty="0" smtClean="0">
                <a:solidFill>
                  <a:srgbClr val="000000"/>
                </a:solidFill>
                <a:ea typeface="MS PGothic" charset="0"/>
              </a:rPr>
              <a:t>$2,500. </a:t>
            </a:r>
            <a:endParaRPr lang="en-US" sz="2000" dirty="0">
              <a:solidFill>
                <a:srgbClr val="000000"/>
              </a:solidFill>
              <a:ea typeface="MS PGothic" charset="0"/>
            </a:endParaRPr>
          </a:p>
          <a:p>
            <a:pPr>
              <a:spcBef>
                <a:spcPts val="0"/>
              </a:spcBef>
            </a:pPr>
            <a:endParaRPr lang="en-US" sz="1500" dirty="0">
              <a:solidFill>
                <a:srgbClr val="000000"/>
              </a:solidFill>
              <a:ea typeface="MS PGothic" charset="0"/>
            </a:endParaRPr>
          </a:p>
          <a:p>
            <a:pPr marL="685800" indent="-338138">
              <a:spcBef>
                <a:spcPts val="0"/>
              </a:spcBef>
              <a:buClrTx/>
              <a:buSzPct val="100000"/>
              <a:buFont typeface="Arial" panose="020B0604020202020204" pitchFamily="34" charset="0"/>
              <a:buChar char="–"/>
            </a:pPr>
            <a:r>
              <a:rPr lang="en-US" sz="2000" dirty="0" smtClean="0">
                <a:solidFill>
                  <a:srgbClr val="000000"/>
                </a:solidFill>
                <a:ea typeface="MS PGothic" charset="0"/>
              </a:rPr>
              <a:t>A </a:t>
            </a:r>
            <a:r>
              <a:rPr lang="en-US" sz="2000" dirty="0">
                <a:solidFill>
                  <a:srgbClr val="000000"/>
                </a:solidFill>
                <a:ea typeface="MS PGothic" charset="0"/>
              </a:rPr>
              <a:t>local fire department whose relief fund </a:t>
            </a:r>
            <a:r>
              <a:rPr lang="en-US" sz="2000" dirty="0" smtClean="0">
                <a:solidFill>
                  <a:srgbClr val="000000"/>
                </a:solidFill>
                <a:ea typeface="MS PGothic" charset="0"/>
              </a:rPr>
              <a:t>balance </a:t>
            </a:r>
            <a:r>
              <a:rPr lang="en-US" sz="2000" dirty="0">
                <a:solidFill>
                  <a:srgbClr val="000000"/>
                </a:solidFill>
                <a:ea typeface="MS PGothic" charset="0"/>
              </a:rPr>
              <a:t>at the time of annual financial </a:t>
            </a:r>
            <a:r>
              <a:rPr lang="en-US" sz="2000" dirty="0" smtClean="0">
                <a:solidFill>
                  <a:srgbClr val="000000"/>
                </a:solidFill>
                <a:ea typeface="MS PGothic" charset="0"/>
              </a:rPr>
              <a:t>report </a:t>
            </a:r>
            <a:r>
              <a:rPr lang="en-US" sz="2000" dirty="0">
                <a:solidFill>
                  <a:srgbClr val="000000"/>
                </a:solidFill>
                <a:ea typeface="MS PGothic" charset="0"/>
              </a:rPr>
              <a:t>exceeds the maximum amount above shall not be entitled to receive a check for that year, and the </a:t>
            </a:r>
            <a:r>
              <a:rPr lang="en-US" sz="2000" dirty="0" smtClean="0">
                <a:solidFill>
                  <a:srgbClr val="000000"/>
                </a:solidFill>
                <a:ea typeface="MS PGothic" charset="0"/>
              </a:rPr>
              <a:t>Insurance Commissioner </a:t>
            </a:r>
            <a:r>
              <a:rPr lang="en-US" sz="2000" dirty="0">
                <a:solidFill>
                  <a:srgbClr val="000000"/>
                </a:solidFill>
                <a:ea typeface="MS PGothic" charset="0"/>
              </a:rPr>
              <a:t>shall redistribute the funds that the department would have received to other eligible departments, first within the county, </a:t>
            </a:r>
            <a:r>
              <a:rPr lang="en-US" sz="2000" dirty="0" smtClean="0">
                <a:solidFill>
                  <a:srgbClr val="000000"/>
                </a:solidFill>
                <a:ea typeface="MS PGothic" charset="0"/>
              </a:rPr>
              <a:t>then </a:t>
            </a:r>
            <a:r>
              <a:rPr lang="en-US" sz="2000" dirty="0">
                <a:solidFill>
                  <a:srgbClr val="000000"/>
                </a:solidFill>
                <a:ea typeface="MS PGothic" charset="0"/>
              </a:rPr>
              <a:t>statewide. </a:t>
            </a:r>
          </a:p>
          <a:p>
            <a:pPr marL="0" indent="0">
              <a:buNone/>
            </a:pPr>
            <a:endParaRPr lang="en-US" dirty="0"/>
          </a:p>
        </p:txBody>
      </p:sp>
    </p:spTree>
    <p:extLst>
      <p:ext uri="{BB962C8B-B14F-4D97-AF65-F5344CB8AC3E}">
        <p14:creationId xmlns:p14="http://schemas.microsoft.com/office/powerpoint/2010/main" val="21355785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8001000" cy="800219"/>
          </a:xfrm>
        </p:spPr>
        <p:txBody>
          <a:bodyPr/>
          <a:lstStyle/>
          <a:p>
            <a:r>
              <a:rPr lang="en-US" dirty="0" smtClean="0"/>
              <a:t>Relief Fund Changes 2014</a:t>
            </a:r>
            <a:endParaRPr lang="en-US" dirty="0"/>
          </a:p>
        </p:txBody>
      </p:sp>
      <p:sp>
        <p:nvSpPr>
          <p:cNvPr id="3" name="Content Placeholder 2"/>
          <p:cNvSpPr>
            <a:spLocks noGrp="1"/>
          </p:cNvSpPr>
          <p:nvPr>
            <p:ph idx="1"/>
          </p:nvPr>
        </p:nvSpPr>
        <p:spPr>
          <a:xfrm>
            <a:off x="2743200" y="1295400"/>
            <a:ext cx="6172200" cy="5334000"/>
          </a:xfrm>
        </p:spPr>
        <p:txBody>
          <a:bodyPr/>
          <a:lstStyle/>
          <a:p>
            <a:pPr marL="342900" lvl="1" indent="-342900">
              <a:buClr>
                <a:srgbClr val="993300"/>
              </a:buClr>
              <a:buFont typeface="Wingdings" panose="05000000000000000000" pitchFamily="2" charset="2"/>
              <a:buChar char="§"/>
            </a:pPr>
            <a:r>
              <a:rPr lang="en-US" sz="2000" b="1" dirty="0">
                <a:solidFill>
                  <a:srgbClr val="000000"/>
                </a:solidFill>
                <a:ea typeface="MS PGothic" charset="0"/>
              </a:rPr>
              <a:t>New Maximum Balance </a:t>
            </a:r>
            <a:r>
              <a:rPr lang="en-US" sz="2000" b="1" dirty="0" smtClean="0">
                <a:solidFill>
                  <a:srgbClr val="000000"/>
                </a:solidFill>
                <a:ea typeface="MS PGothic" charset="0"/>
              </a:rPr>
              <a:t>Exception:</a:t>
            </a:r>
            <a:endParaRPr lang="en-US" sz="2000" b="1" dirty="0">
              <a:solidFill>
                <a:srgbClr val="000000"/>
              </a:solidFill>
              <a:ea typeface="MS PGothic" charset="0"/>
            </a:endParaRPr>
          </a:p>
          <a:p>
            <a:pPr marL="347663" lvl="1" indent="0">
              <a:buNone/>
            </a:pPr>
            <a:r>
              <a:rPr lang="en-US" sz="2000" b="1" dirty="0">
                <a:solidFill>
                  <a:srgbClr val="000000"/>
                </a:solidFill>
                <a:ea typeface="MS PGothic" charset="0"/>
              </a:rPr>
              <a:t>Supplemental Retirement Account (SRA)</a:t>
            </a:r>
          </a:p>
          <a:p>
            <a:endParaRPr lang="en-US" sz="1200" dirty="0">
              <a:solidFill>
                <a:srgbClr val="000000"/>
              </a:solidFill>
              <a:ea typeface="MS PGothic" charset="0"/>
            </a:endParaRPr>
          </a:p>
          <a:p>
            <a:pPr marL="690562" lvl="1" indent="-342900">
              <a:buFont typeface="Arial" panose="020B0604020202020204" pitchFamily="34" charset="0"/>
              <a:buChar char="–"/>
            </a:pPr>
            <a:r>
              <a:rPr lang="en-US" sz="2000" dirty="0">
                <a:solidFill>
                  <a:srgbClr val="000000"/>
                </a:solidFill>
                <a:ea typeface="MS PGothic" charset="0"/>
              </a:rPr>
              <a:t>A board of trustees of a local Firefighters' Relief Fund may, </a:t>
            </a:r>
            <a:r>
              <a:rPr lang="en-US" sz="2000" i="1" dirty="0">
                <a:solidFill>
                  <a:srgbClr val="000000"/>
                </a:solidFill>
                <a:ea typeface="MS PGothic" charset="0"/>
              </a:rPr>
              <a:t>with the authorization of and under guidelines provided by the North Carolina State Firemen's Association</a:t>
            </a:r>
            <a:r>
              <a:rPr lang="en-US" sz="2000" dirty="0">
                <a:solidFill>
                  <a:srgbClr val="000000"/>
                </a:solidFill>
                <a:ea typeface="MS PGothic" charset="0"/>
              </a:rPr>
              <a:t>, dedicate a portion of the local Firefighters' Relief Fund towards providing supplemental retirement. If this </a:t>
            </a:r>
            <a:r>
              <a:rPr lang="en-US" sz="2000" b="1" dirty="0">
                <a:solidFill>
                  <a:srgbClr val="000000"/>
                </a:solidFill>
                <a:ea typeface="MS PGothic" charset="0"/>
              </a:rPr>
              <a:t>SRA</a:t>
            </a:r>
            <a:r>
              <a:rPr lang="en-US" sz="2000" dirty="0">
                <a:solidFill>
                  <a:srgbClr val="000000"/>
                </a:solidFill>
                <a:ea typeface="MS PGothic" charset="0"/>
              </a:rPr>
              <a:t> approved by NCSFA is used solely for supplemental retirement within the guidelines provided by the North Carolina State Firemen's Association, then such dedicated amounts shall not count towards the maximum allowable balance under subsection (a) of this section.</a:t>
            </a:r>
          </a:p>
          <a:p>
            <a:pPr marL="0" indent="0">
              <a:buNone/>
            </a:pPr>
            <a:endParaRPr lang="en-US" dirty="0"/>
          </a:p>
        </p:txBody>
      </p:sp>
    </p:spTree>
    <p:extLst>
      <p:ext uri="{BB962C8B-B14F-4D97-AF65-F5344CB8AC3E}">
        <p14:creationId xmlns:p14="http://schemas.microsoft.com/office/powerpoint/2010/main" val="36473535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8001000" cy="1508105"/>
          </a:xfrm>
        </p:spPr>
        <p:txBody>
          <a:bodyPr/>
          <a:lstStyle/>
          <a:p>
            <a:r>
              <a:rPr lang="en-US" dirty="0" smtClean="0"/>
              <a:t>Relief Fund Changes 2014</a:t>
            </a:r>
            <a:br>
              <a:rPr lang="en-US" dirty="0" smtClean="0"/>
            </a:br>
            <a:endParaRPr lang="en-US" dirty="0"/>
          </a:p>
        </p:txBody>
      </p:sp>
      <p:sp>
        <p:nvSpPr>
          <p:cNvPr id="3" name="Content Placeholder 2"/>
          <p:cNvSpPr>
            <a:spLocks noGrp="1"/>
          </p:cNvSpPr>
          <p:nvPr>
            <p:ph idx="1"/>
          </p:nvPr>
        </p:nvSpPr>
        <p:spPr/>
        <p:txBody>
          <a:bodyPr/>
          <a:lstStyle/>
          <a:p>
            <a:pPr marL="347663" lvl="1" indent="-347663">
              <a:spcBef>
                <a:spcPts val="0"/>
              </a:spcBef>
              <a:buClr>
                <a:srgbClr val="993300"/>
              </a:buClr>
              <a:buFont typeface="Wingdings" panose="05000000000000000000" pitchFamily="2" charset="2"/>
              <a:buChar char="§"/>
              <a:defRPr/>
            </a:pPr>
            <a:endParaRPr lang="en-US" sz="2400" dirty="0" smtClean="0">
              <a:cs typeface="ＭＳ Ｐゴシック" charset="0"/>
            </a:endParaRPr>
          </a:p>
          <a:p>
            <a:pPr marL="347663" lvl="1" indent="-347663">
              <a:spcBef>
                <a:spcPts val="0"/>
              </a:spcBef>
              <a:buClr>
                <a:srgbClr val="993300"/>
              </a:buClr>
              <a:buFont typeface="Wingdings" panose="05000000000000000000" pitchFamily="2" charset="2"/>
              <a:buChar char="§"/>
              <a:defRPr/>
            </a:pPr>
            <a:r>
              <a:rPr lang="en-US" sz="2400" dirty="0" smtClean="0">
                <a:cs typeface="ＭＳ Ｐゴシック" charset="0"/>
              </a:rPr>
              <a:t>All </a:t>
            </a:r>
            <a:r>
              <a:rPr lang="en-US" sz="2400" dirty="0" smtClean="0">
                <a:cs typeface="ＭＳ Ｐゴシック" charset="0"/>
              </a:rPr>
              <a:t>N.C. firefighters are now </a:t>
            </a:r>
            <a:r>
              <a:rPr lang="en-US" sz="2400" dirty="0">
                <a:cs typeface="ＭＳ Ｐゴシック" charset="0"/>
              </a:rPr>
              <a:t>protected by NCSFA LODD </a:t>
            </a:r>
            <a:r>
              <a:rPr lang="en-US" sz="2400" dirty="0" smtClean="0">
                <a:cs typeface="ＭＳ Ｐゴシック" charset="0"/>
              </a:rPr>
              <a:t>benefit </a:t>
            </a:r>
            <a:r>
              <a:rPr lang="en-US" sz="2400" dirty="0">
                <a:cs typeface="ＭＳ Ｐゴシック" charset="0"/>
              </a:rPr>
              <a:t>regardless of membership in the </a:t>
            </a:r>
            <a:r>
              <a:rPr lang="en-US" sz="2400" dirty="0" smtClean="0">
                <a:cs typeface="ＭＳ Ｐゴシック" charset="0"/>
              </a:rPr>
              <a:t>association.</a:t>
            </a:r>
          </a:p>
          <a:p>
            <a:pPr marL="347663" lvl="1" indent="-347663">
              <a:spcBef>
                <a:spcPts val="0"/>
              </a:spcBef>
              <a:buClr>
                <a:srgbClr val="993300"/>
              </a:buClr>
              <a:buFont typeface="Wingdings" panose="05000000000000000000" pitchFamily="2" charset="2"/>
              <a:buChar char="§"/>
              <a:defRPr/>
            </a:pPr>
            <a:endParaRPr lang="en-US" sz="1500" dirty="0" smtClean="0">
              <a:cs typeface="ＭＳ Ｐゴシック" charset="0"/>
            </a:endParaRPr>
          </a:p>
          <a:p>
            <a:pPr marL="342900" lvl="1" indent="-342900">
              <a:spcBef>
                <a:spcPts val="0"/>
              </a:spcBef>
              <a:buClr>
                <a:srgbClr val="993300"/>
              </a:buClr>
              <a:buFont typeface="Wingdings" panose="05000000000000000000" pitchFamily="2" charset="2"/>
              <a:buChar char="§"/>
              <a:defRPr/>
            </a:pPr>
            <a:r>
              <a:rPr lang="en-US" sz="2400" dirty="0" smtClean="0">
                <a:cs typeface="ＭＳ Ｐゴシック" charset="0"/>
              </a:rPr>
              <a:t>The NCSFA AD&amp;D coverage is not included in this statutory requirement.</a:t>
            </a:r>
            <a:endParaRPr lang="en-US" sz="2400" dirty="0">
              <a:cs typeface="ＭＳ Ｐゴシック" charset="0"/>
            </a:endParaRPr>
          </a:p>
        </p:txBody>
      </p:sp>
    </p:spTree>
    <p:extLst>
      <p:ext uri="{BB962C8B-B14F-4D97-AF65-F5344CB8AC3E}">
        <p14:creationId xmlns:p14="http://schemas.microsoft.com/office/powerpoint/2010/main" val="9709630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8001000" cy="1371600"/>
          </a:xfrm>
        </p:spPr>
        <p:txBody>
          <a:bodyPr/>
          <a:lstStyle/>
          <a:p>
            <a:r>
              <a:rPr lang="en-US" dirty="0"/>
              <a:t>Frequently Asked Questions</a:t>
            </a:r>
          </a:p>
        </p:txBody>
      </p:sp>
      <p:sp>
        <p:nvSpPr>
          <p:cNvPr id="3" name="Content Placeholder 2"/>
          <p:cNvSpPr>
            <a:spLocks noGrp="1"/>
          </p:cNvSpPr>
          <p:nvPr>
            <p:ph idx="1"/>
          </p:nvPr>
        </p:nvSpPr>
        <p:spPr>
          <a:xfrm>
            <a:off x="2743200" y="1676400"/>
            <a:ext cx="6172200" cy="4800600"/>
          </a:xfrm>
        </p:spPr>
        <p:txBody>
          <a:bodyPr/>
          <a:lstStyle/>
          <a:p>
            <a:pPr marL="347663" lvl="1" indent="-347663" eaLnBrk="1" hangingPunct="1">
              <a:spcBef>
                <a:spcPts val="0"/>
              </a:spcBef>
              <a:buClr>
                <a:srgbClr val="993300"/>
              </a:buClr>
              <a:buFont typeface="Wingdings" panose="05000000000000000000" pitchFamily="2" charset="2"/>
              <a:buChar char="§"/>
            </a:pPr>
            <a:r>
              <a:rPr lang="en-US" sz="2200" dirty="0" smtClean="0"/>
              <a:t>Who </a:t>
            </a:r>
            <a:r>
              <a:rPr lang="en-US" sz="2200" dirty="0"/>
              <a:t>has control of the relief fund money? </a:t>
            </a:r>
            <a:endParaRPr lang="en-US" sz="2200" dirty="0" smtClean="0"/>
          </a:p>
          <a:p>
            <a:pPr marL="0" lvl="1" indent="0" eaLnBrk="1" hangingPunct="1">
              <a:spcBef>
                <a:spcPts val="0"/>
              </a:spcBef>
              <a:buClr>
                <a:srgbClr val="993300"/>
              </a:buClr>
              <a:buNone/>
            </a:pPr>
            <a:endParaRPr lang="en-US" sz="1000" dirty="0"/>
          </a:p>
          <a:p>
            <a:pPr marL="685800" lvl="2" indent="-284163" eaLnBrk="1" hangingPunct="1">
              <a:spcBef>
                <a:spcPts val="0"/>
              </a:spcBef>
              <a:buClrTx/>
              <a:buSzPct val="100000"/>
              <a:buFont typeface="Arial" panose="020B0604020202020204" pitchFamily="34" charset="0"/>
              <a:buChar char="–"/>
            </a:pPr>
            <a:r>
              <a:rPr lang="en-US" sz="2200" i="1" dirty="0"/>
              <a:t>The Local Relief Fund Board of </a:t>
            </a:r>
            <a:r>
              <a:rPr lang="en-US" sz="2200" i="1" dirty="0" smtClean="0"/>
              <a:t>Trustee</a:t>
            </a:r>
            <a:r>
              <a:rPr lang="en-US" sz="2200" i="1" dirty="0"/>
              <a:t>s</a:t>
            </a:r>
            <a:r>
              <a:rPr lang="en-US" sz="2200" i="1" dirty="0" smtClean="0"/>
              <a:t>.</a:t>
            </a:r>
          </a:p>
          <a:p>
            <a:pPr marL="401637" lvl="2" indent="0" eaLnBrk="1" hangingPunct="1">
              <a:spcBef>
                <a:spcPts val="0"/>
              </a:spcBef>
              <a:buClrTx/>
              <a:buSzPct val="100000"/>
              <a:buNone/>
            </a:pPr>
            <a:endParaRPr lang="en-US" sz="1500" i="1" dirty="0"/>
          </a:p>
          <a:p>
            <a:pPr marL="347663" lvl="1" indent="-347663" eaLnBrk="1" hangingPunct="1">
              <a:spcBef>
                <a:spcPts val="0"/>
              </a:spcBef>
              <a:buClr>
                <a:srgbClr val="993300"/>
              </a:buClr>
              <a:buFont typeface="Wingdings" panose="05000000000000000000" pitchFamily="2" charset="2"/>
              <a:buChar char="§"/>
            </a:pPr>
            <a:r>
              <a:rPr lang="en-US" sz="2200" dirty="0"/>
              <a:t>My department is owned </a:t>
            </a:r>
            <a:r>
              <a:rPr lang="en-US" sz="2200" dirty="0" smtClean="0"/>
              <a:t>and </a:t>
            </a:r>
            <a:r>
              <a:rPr lang="en-US" sz="2200" dirty="0"/>
              <a:t>operated by municipal </a:t>
            </a:r>
            <a:r>
              <a:rPr lang="en-US" sz="2200" dirty="0" smtClean="0"/>
              <a:t>government. </a:t>
            </a:r>
            <a:r>
              <a:rPr lang="en-US" sz="2200" dirty="0"/>
              <a:t>D</a:t>
            </a:r>
            <a:r>
              <a:rPr lang="en-US" sz="2200" dirty="0" smtClean="0"/>
              <a:t>o </a:t>
            </a:r>
            <a:r>
              <a:rPr lang="en-US" sz="2200" dirty="0"/>
              <a:t>they control the relief fund?	</a:t>
            </a:r>
            <a:endParaRPr lang="en-US" sz="2200" dirty="0" smtClean="0"/>
          </a:p>
          <a:p>
            <a:pPr marL="0" lvl="1" indent="0" eaLnBrk="1" hangingPunct="1">
              <a:spcBef>
                <a:spcPts val="0"/>
              </a:spcBef>
              <a:buClr>
                <a:srgbClr val="993300"/>
              </a:buClr>
              <a:buNone/>
            </a:pPr>
            <a:endParaRPr lang="en-US" sz="1000" dirty="0"/>
          </a:p>
          <a:p>
            <a:pPr marL="744537" lvl="2" indent="-342900" eaLnBrk="1" hangingPunct="1">
              <a:spcBef>
                <a:spcPts val="0"/>
              </a:spcBef>
              <a:buClrTx/>
              <a:buSzPct val="100000"/>
              <a:buFont typeface="Arial" panose="020B0604020202020204" pitchFamily="34" charset="0"/>
              <a:buChar char="–"/>
            </a:pPr>
            <a:r>
              <a:rPr lang="en-US" sz="2200" i="1" dirty="0"/>
              <a:t>No. </a:t>
            </a:r>
            <a:r>
              <a:rPr lang="en-US" sz="2200" i="1" dirty="0" smtClean="0"/>
              <a:t>The </a:t>
            </a:r>
            <a:r>
              <a:rPr lang="en-US" sz="2200" i="1" dirty="0"/>
              <a:t>Local Relief Fund Board of </a:t>
            </a:r>
            <a:r>
              <a:rPr lang="en-US" sz="2200" i="1" dirty="0" smtClean="0"/>
              <a:t>Trustees </a:t>
            </a:r>
            <a:r>
              <a:rPr lang="en-US" sz="2200" i="1" dirty="0"/>
              <a:t>controls the funds</a:t>
            </a:r>
            <a:r>
              <a:rPr lang="en-US" sz="2200" i="1" dirty="0" smtClean="0"/>
              <a:t>.</a:t>
            </a:r>
          </a:p>
          <a:p>
            <a:pPr marL="401637" lvl="2" indent="0" eaLnBrk="1" hangingPunct="1">
              <a:spcBef>
                <a:spcPts val="0"/>
              </a:spcBef>
              <a:buClrTx/>
              <a:buSzPct val="100000"/>
              <a:buNone/>
            </a:pPr>
            <a:endParaRPr lang="en-US" sz="1500" i="1" dirty="0"/>
          </a:p>
          <a:p>
            <a:pPr marL="347663" lvl="1" indent="-347663" eaLnBrk="1" hangingPunct="1">
              <a:spcBef>
                <a:spcPts val="0"/>
              </a:spcBef>
              <a:buClr>
                <a:srgbClr val="993300"/>
              </a:buClr>
              <a:buFont typeface="Wingdings" panose="05000000000000000000" pitchFamily="2" charset="2"/>
              <a:buChar char="§"/>
            </a:pPr>
            <a:r>
              <a:rPr lang="en-US" sz="2200" dirty="0"/>
              <a:t>Can equipment or other purchases be made with relief fund money? </a:t>
            </a:r>
            <a:endParaRPr lang="en-US" sz="2200" dirty="0" smtClean="0"/>
          </a:p>
          <a:p>
            <a:pPr marL="0" lvl="1" indent="0" eaLnBrk="1" hangingPunct="1">
              <a:spcBef>
                <a:spcPts val="0"/>
              </a:spcBef>
              <a:buClr>
                <a:srgbClr val="993300"/>
              </a:buClr>
              <a:buNone/>
            </a:pPr>
            <a:endParaRPr lang="en-US" sz="1000" dirty="0"/>
          </a:p>
          <a:p>
            <a:pPr marL="685800" lvl="2" indent="-284163" eaLnBrk="1" hangingPunct="1">
              <a:spcBef>
                <a:spcPts val="0"/>
              </a:spcBef>
              <a:buClrTx/>
              <a:buSzPct val="100000"/>
              <a:buFont typeface="Arial" panose="020B0604020202020204" pitchFamily="34" charset="0"/>
              <a:buChar char="–"/>
            </a:pPr>
            <a:r>
              <a:rPr lang="en-US" sz="2200" i="1" dirty="0"/>
              <a:t>No. </a:t>
            </a:r>
            <a:r>
              <a:rPr lang="en-US" sz="2200" i="1" dirty="0" smtClean="0"/>
              <a:t>N.C.G.S. </a:t>
            </a:r>
            <a:r>
              <a:rPr lang="en-US" sz="2200" i="1" dirty="0"/>
              <a:t>58-84-35 </a:t>
            </a:r>
            <a:r>
              <a:rPr lang="en-US" sz="2200" i="1" dirty="0" smtClean="0"/>
              <a:t>defines </a:t>
            </a:r>
            <a:r>
              <a:rPr lang="en-US" sz="2200" i="1" dirty="0"/>
              <a:t>how the fund can be used. </a:t>
            </a:r>
          </a:p>
          <a:p>
            <a:pPr marL="0" lvl="1" indent="0">
              <a:buClr>
                <a:srgbClr val="993300"/>
              </a:buClr>
              <a:buSzPct val="50000"/>
              <a:buNone/>
            </a:pPr>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24243690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8001000" cy="1371600"/>
          </a:xfrm>
        </p:spPr>
        <p:txBody>
          <a:bodyPr/>
          <a:lstStyle/>
          <a:p>
            <a:r>
              <a:rPr lang="en-US" dirty="0"/>
              <a:t>Frequently Asked Questions</a:t>
            </a:r>
          </a:p>
        </p:txBody>
      </p:sp>
      <p:sp>
        <p:nvSpPr>
          <p:cNvPr id="3" name="Content Placeholder 2"/>
          <p:cNvSpPr>
            <a:spLocks noGrp="1"/>
          </p:cNvSpPr>
          <p:nvPr>
            <p:ph idx="1"/>
          </p:nvPr>
        </p:nvSpPr>
        <p:spPr>
          <a:xfrm>
            <a:off x="2743200" y="1673352"/>
            <a:ext cx="6172200" cy="4800600"/>
          </a:xfrm>
        </p:spPr>
        <p:txBody>
          <a:bodyPr/>
          <a:lstStyle/>
          <a:p>
            <a:pPr marL="347663" lvl="1" indent="-347663" eaLnBrk="1" hangingPunct="1">
              <a:spcBef>
                <a:spcPts val="0"/>
              </a:spcBef>
              <a:buClr>
                <a:srgbClr val="993300"/>
              </a:buClr>
              <a:buFont typeface="Wingdings" panose="05000000000000000000" pitchFamily="2" charset="2"/>
              <a:buChar char="§"/>
            </a:pPr>
            <a:r>
              <a:rPr lang="en-US" sz="2200" dirty="0"/>
              <a:t>Can the Local Relief Fund Board make all disbursement decisions</a:t>
            </a:r>
            <a:r>
              <a:rPr lang="en-US" sz="2200" dirty="0" smtClean="0"/>
              <a:t>?</a:t>
            </a:r>
          </a:p>
          <a:p>
            <a:pPr marL="0" lvl="1" indent="0" eaLnBrk="1" hangingPunct="1">
              <a:spcBef>
                <a:spcPts val="0"/>
              </a:spcBef>
              <a:buClr>
                <a:srgbClr val="993300"/>
              </a:buClr>
              <a:buNone/>
            </a:pPr>
            <a:endParaRPr lang="en-US" sz="1200" dirty="0"/>
          </a:p>
          <a:p>
            <a:pPr marL="685800" lvl="2" indent="-284163" eaLnBrk="1" hangingPunct="1">
              <a:spcBef>
                <a:spcPts val="0"/>
              </a:spcBef>
              <a:buClrTx/>
              <a:buSzPct val="100000"/>
              <a:buFont typeface="Arial" panose="020B0604020202020204" pitchFamily="34" charset="0"/>
              <a:buChar char="–"/>
            </a:pPr>
            <a:r>
              <a:rPr lang="en-US" sz="2200" i="1" dirty="0"/>
              <a:t>No.   </a:t>
            </a:r>
            <a:endParaRPr lang="en-US" sz="2200" i="1" dirty="0" smtClean="0"/>
          </a:p>
          <a:p>
            <a:pPr marL="401637" lvl="2" indent="0" eaLnBrk="1" hangingPunct="1">
              <a:spcBef>
                <a:spcPts val="0"/>
              </a:spcBef>
              <a:buClrTx/>
              <a:buSzPct val="100000"/>
              <a:buNone/>
            </a:pPr>
            <a:endParaRPr lang="en-US" sz="1200" i="1" dirty="0"/>
          </a:p>
          <a:p>
            <a:pPr marL="685800" lvl="2" indent="-284163" eaLnBrk="1" hangingPunct="1">
              <a:spcBef>
                <a:spcPts val="0"/>
              </a:spcBef>
              <a:buClrTx/>
              <a:buSzPct val="100000"/>
              <a:buFont typeface="Arial" panose="020B0604020202020204" pitchFamily="34" charset="0"/>
              <a:buChar char="–"/>
            </a:pPr>
            <a:r>
              <a:rPr lang="en-US" sz="2200" i="1" dirty="0"/>
              <a:t>Disbursements for destitute </a:t>
            </a:r>
            <a:r>
              <a:rPr lang="en-US" sz="2200" i="1" dirty="0" smtClean="0"/>
              <a:t>firefighters, </a:t>
            </a:r>
            <a:r>
              <a:rPr lang="en-US" sz="2200" i="1" dirty="0"/>
              <a:t>supplemental retirement, pension </a:t>
            </a:r>
            <a:r>
              <a:rPr lang="en-US" sz="2200" i="1" dirty="0" smtClean="0"/>
              <a:t>and </a:t>
            </a:r>
            <a:r>
              <a:rPr lang="en-US" sz="2200" i="1" dirty="0"/>
              <a:t>other insurance protection, </a:t>
            </a:r>
            <a:r>
              <a:rPr lang="en-US" sz="2200" i="1" dirty="0" smtClean="0"/>
              <a:t>and educational </a:t>
            </a:r>
            <a:r>
              <a:rPr lang="en-US" sz="2200" i="1" dirty="0"/>
              <a:t>benefits </a:t>
            </a:r>
            <a:r>
              <a:rPr lang="en-US" sz="2200" i="1" dirty="0" smtClean="0"/>
              <a:t>must be </a:t>
            </a:r>
            <a:r>
              <a:rPr lang="en-US" sz="2200" i="1" dirty="0"/>
              <a:t>approved by the Local Board and the NCSFA.  </a:t>
            </a:r>
            <a:endParaRPr lang="en-US" sz="2200" i="1" dirty="0" smtClean="0"/>
          </a:p>
          <a:p>
            <a:pPr marL="685800" lvl="2" indent="-284163" eaLnBrk="1" hangingPunct="1">
              <a:spcBef>
                <a:spcPts val="0"/>
              </a:spcBef>
              <a:buClrTx/>
              <a:buSzPct val="100000"/>
              <a:buFont typeface="Arial" panose="020B0604020202020204" pitchFamily="34" charset="0"/>
              <a:buChar char="–"/>
            </a:pPr>
            <a:endParaRPr lang="en-US" sz="1200" i="1" dirty="0"/>
          </a:p>
          <a:p>
            <a:pPr marL="685800" lvl="2" indent="-284163" eaLnBrk="1" hangingPunct="1">
              <a:spcBef>
                <a:spcPts val="0"/>
              </a:spcBef>
              <a:buClrTx/>
              <a:buSzPct val="100000"/>
              <a:buFont typeface="Arial" panose="020B0604020202020204" pitchFamily="34" charset="0"/>
              <a:buChar char="–"/>
            </a:pPr>
            <a:r>
              <a:rPr lang="en-US" sz="2200" i="1" dirty="0"/>
              <a:t>This is to ensure the fund balance will remain actuarially sound for its original intent, to assist an injured firefighter.</a:t>
            </a:r>
          </a:p>
          <a:p>
            <a:endParaRPr lang="en-US" dirty="0"/>
          </a:p>
        </p:txBody>
      </p:sp>
    </p:spTree>
    <p:extLst>
      <p:ext uri="{BB962C8B-B14F-4D97-AF65-F5344CB8AC3E}">
        <p14:creationId xmlns:p14="http://schemas.microsoft.com/office/powerpoint/2010/main" val="17178507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8001000" cy="800219"/>
          </a:xfrm>
        </p:spPr>
        <p:txBody>
          <a:bodyPr/>
          <a:lstStyle/>
          <a:p>
            <a:r>
              <a:rPr lang="en-US" dirty="0"/>
              <a:t>What is the Relief Fund?</a:t>
            </a:r>
          </a:p>
        </p:txBody>
      </p:sp>
      <p:sp>
        <p:nvSpPr>
          <p:cNvPr id="3" name="Content Placeholder 2"/>
          <p:cNvSpPr>
            <a:spLocks noGrp="1"/>
          </p:cNvSpPr>
          <p:nvPr>
            <p:ph idx="1"/>
          </p:nvPr>
        </p:nvSpPr>
        <p:spPr/>
        <p:txBody>
          <a:bodyPr/>
          <a:lstStyle/>
          <a:p>
            <a:pPr marL="0" indent="0">
              <a:buNone/>
            </a:pPr>
            <a:r>
              <a:rPr lang="en-US" sz="1800" dirty="0"/>
              <a:t>Firefighters’ Relief Fund is found in </a:t>
            </a:r>
            <a:r>
              <a:rPr lang="en-US" sz="1800" dirty="0" smtClean="0"/>
              <a:t>N.C.G.S. </a:t>
            </a:r>
            <a:r>
              <a:rPr lang="en-US" sz="1800" dirty="0"/>
              <a:t>58-84-35 </a:t>
            </a:r>
          </a:p>
          <a:p>
            <a:pPr marL="0" indent="0">
              <a:buNone/>
            </a:pPr>
            <a:r>
              <a:rPr lang="en-US" sz="1800" dirty="0"/>
              <a:t>House Bill 1034-Ratified Session Law </a:t>
            </a:r>
            <a:r>
              <a:rPr lang="en-US" sz="1800" dirty="0" smtClean="0"/>
              <a:t>2014-64, </a:t>
            </a:r>
            <a:r>
              <a:rPr lang="en-US" sz="1800" dirty="0"/>
              <a:t>Page </a:t>
            </a:r>
            <a:r>
              <a:rPr lang="en-US" sz="1800" dirty="0" smtClean="0"/>
              <a:t>3: </a:t>
            </a:r>
            <a:endParaRPr lang="en-US" sz="1800" dirty="0"/>
          </a:p>
          <a:p>
            <a:pPr marL="347663" indent="0">
              <a:buNone/>
            </a:pPr>
            <a:r>
              <a:rPr lang="en-US" sz="1800" dirty="0"/>
              <a:t>(a) The board of trustees shall have entire control of the funds derived from the provisions of this Article, and shall disburse the funds only for the following purposes: </a:t>
            </a:r>
          </a:p>
          <a:p>
            <a:pPr marL="347663" indent="0">
              <a:buNone/>
            </a:pPr>
            <a:r>
              <a:rPr lang="en-US" sz="1800" dirty="0"/>
              <a:t>(1) To safeguard any </a:t>
            </a:r>
            <a:r>
              <a:rPr lang="en-US" sz="1800" dirty="0" smtClean="0"/>
              <a:t>firefighter </a:t>
            </a:r>
            <a:r>
              <a:rPr lang="en-US" sz="1800" dirty="0"/>
              <a:t>in active service from financial loss, occasioned by sickness contracted or injury received while in the performance of his duties as a </a:t>
            </a:r>
            <a:r>
              <a:rPr lang="en-US" sz="1800" dirty="0" smtClean="0"/>
              <a:t>firefighter</a:t>
            </a:r>
            <a:r>
              <a:rPr lang="en-US" sz="1800" dirty="0"/>
              <a:t>. </a:t>
            </a:r>
          </a:p>
          <a:p>
            <a:pPr marL="347663" indent="0">
              <a:buNone/>
            </a:pPr>
            <a:r>
              <a:rPr lang="en-US" sz="1800" dirty="0"/>
              <a:t>(2) To provide a reasonable support for those actually dependent upon the services of any </a:t>
            </a:r>
            <a:r>
              <a:rPr lang="en-US" sz="1800" dirty="0" smtClean="0"/>
              <a:t>firefighter </a:t>
            </a:r>
            <a:r>
              <a:rPr lang="en-US" sz="1800" dirty="0"/>
              <a:t>who may lose his life in the fire service of his town, city, or S</a:t>
            </a:r>
            <a:r>
              <a:rPr lang="en-US" sz="1800" dirty="0" smtClean="0"/>
              <a:t>tate</a:t>
            </a:r>
            <a:r>
              <a:rPr lang="en-US" sz="1800" dirty="0"/>
              <a:t>, either by accident or from disease contracted or injury received by reason of such service. The amount is to be determined according to the earning capacity of the deceased. </a:t>
            </a:r>
          </a:p>
          <a:p>
            <a:pPr marL="0" indent="0">
              <a:buNone/>
            </a:pPr>
            <a:endParaRPr lang="en-US" dirty="0"/>
          </a:p>
        </p:txBody>
      </p:sp>
    </p:spTree>
    <p:extLst>
      <p:ext uri="{BB962C8B-B14F-4D97-AF65-F5344CB8AC3E}">
        <p14:creationId xmlns:p14="http://schemas.microsoft.com/office/powerpoint/2010/main" val="11374829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8001000" cy="1447800"/>
          </a:xfrm>
        </p:spPr>
        <p:txBody>
          <a:bodyPr/>
          <a:lstStyle/>
          <a:p>
            <a:r>
              <a:rPr lang="en-US" dirty="0"/>
              <a:t>Frequently Asked Questions</a:t>
            </a:r>
          </a:p>
        </p:txBody>
      </p:sp>
      <p:sp>
        <p:nvSpPr>
          <p:cNvPr id="3" name="Content Placeholder 2"/>
          <p:cNvSpPr>
            <a:spLocks noGrp="1"/>
          </p:cNvSpPr>
          <p:nvPr>
            <p:ph idx="1"/>
          </p:nvPr>
        </p:nvSpPr>
        <p:spPr>
          <a:xfrm>
            <a:off x="2590800" y="1676400"/>
            <a:ext cx="6172200" cy="5108448"/>
          </a:xfrm>
        </p:spPr>
        <p:txBody>
          <a:bodyPr/>
          <a:lstStyle/>
          <a:p>
            <a:pPr marL="347663" lvl="1" indent="-347663" eaLnBrk="1" hangingPunct="1">
              <a:spcBef>
                <a:spcPts val="0"/>
              </a:spcBef>
              <a:buClr>
                <a:srgbClr val="993300"/>
              </a:buClr>
              <a:buFont typeface="Wingdings" panose="05000000000000000000" pitchFamily="2" charset="2"/>
              <a:buChar char="§"/>
            </a:pPr>
            <a:r>
              <a:rPr lang="en-US" sz="2200" dirty="0"/>
              <a:t>Who is responsible to file the membership, financial statement and the </a:t>
            </a:r>
            <a:r>
              <a:rPr lang="en-US" sz="2200" dirty="0" smtClean="0"/>
              <a:t>Board of Trustees Report?  </a:t>
            </a:r>
            <a:endParaRPr lang="en-US" sz="2200" dirty="0" smtClean="0"/>
          </a:p>
          <a:p>
            <a:pPr marL="0" lvl="1" indent="0" eaLnBrk="1" hangingPunct="1">
              <a:spcBef>
                <a:spcPts val="0"/>
              </a:spcBef>
              <a:buClr>
                <a:srgbClr val="993300"/>
              </a:buClr>
              <a:buNone/>
            </a:pPr>
            <a:r>
              <a:rPr lang="en-US" sz="1200" dirty="0"/>
              <a:t>	</a:t>
            </a:r>
          </a:p>
          <a:p>
            <a:pPr marL="685800" lvl="2" indent="-284163" eaLnBrk="1" hangingPunct="1">
              <a:spcBef>
                <a:spcPts val="0"/>
              </a:spcBef>
              <a:buClrTx/>
              <a:buSzPct val="100000"/>
              <a:buFont typeface="Arial" panose="020B0604020202020204" pitchFamily="34" charset="0"/>
              <a:buChar char="–"/>
            </a:pPr>
            <a:r>
              <a:rPr lang="en-US" sz="2000" i="1" dirty="0"/>
              <a:t>The fire department files</a:t>
            </a:r>
            <a:r>
              <a:rPr lang="en-US" sz="2000" i="1" dirty="0" smtClean="0"/>
              <a:t>:</a:t>
            </a:r>
          </a:p>
          <a:p>
            <a:pPr marL="401637" lvl="2" indent="0" eaLnBrk="1" hangingPunct="1">
              <a:spcBef>
                <a:spcPts val="0"/>
              </a:spcBef>
              <a:buClrTx/>
              <a:buSzPct val="100000"/>
              <a:buNone/>
            </a:pPr>
            <a:endParaRPr lang="en-US" sz="900" i="1" dirty="0"/>
          </a:p>
          <a:p>
            <a:pPr marL="1033463" lvl="3" indent="-347663" eaLnBrk="1" hangingPunct="1">
              <a:spcBef>
                <a:spcPts val="0"/>
              </a:spcBef>
              <a:buFont typeface="Arial" panose="020B0604020202020204" pitchFamily="34" charset="0"/>
              <a:buChar char="•"/>
            </a:pPr>
            <a:r>
              <a:rPr lang="en-US" sz="2000" i="1" dirty="0" smtClean="0">
                <a:latin typeface="+mn-lt"/>
              </a:rPr>
              <a:t>Annual </a:t>
            </a:r>
            <a:r>
              <a:rPr lang="en-US" sz="2000" i="1" dirty="0">
                <a:latin typeface="+mn-lt"/>
              </a:rPr>
              <a:t>NCSFA membership and the </a:t>
            </a:r>
          </a:p>
          <a:p>
            <a:pPr marL="1033463" lvl="3" indent="0" eaLnBrk="1" hangingPunct="1">
              <a:spcBef>
                <a:spcPts val="0"/>
              </a:spcBef>
            </a:pPr>
            <a:r>
              <a:rPr lang="en-US" sz="2000" i="1" dirty="0">
                <a:latin typeface="+mn-lt"/>
              </a:rPr>
              <a:t>Relief </a:t>
            </a:r>
            <a:r>
              <a:rPr lang="en-US" sz="2000" i="1" dirty="0" smtClean="0">
                <a:latin typeface="+mn-lt"/>
              </a:rPr>
              <a:t>Fund </a:t>
            </a:r>
            <a:r>
              <a:rPr lang="en-US" sz="2000" i="1" dirty="0">
                <a:latin typeface="+mn-lt"/>
              </a:rPr>
              <a:t>financial statement with the </a:t>
            </a:r>
            <a:r>
              <a:rPr lang="en-US" sz="2000" i="1" dirty="0" smtClean="0">
                <a:latin typeface="+mn-lt"/>
              </a:rPr>
              <a:t>N.C. </a:t>
            </a:r>
            <a:r>
              <a:rPr lang="en-US" sz="2000" i="1" dirty="0">
                <a:latin typeface="+mn-lt"/>
              </a:rPr>
              <a:t>State Firemen’s Association annually by October 31</a:t>
            </a:r>
            <a:r>
              <a:rPr lang="en-US" sz="2000" i="1" dirty="0" smtClean="0">
                <a:latin typeface="+mn-lt"/>
              </a:rPr>
              <a:t>.</a:t>
            </a:r>
          </a:p>
          <a:p>
            <a:pPr marL="685800" lvl="3" indent="0" eaLnBrk="1" hangingPunct="1">
              <a:spcBef>
                <a:spcPts val="0"/>
              </a:spcBef>
            </a:pPr>
            <a:endParaRPr lang="en-US" sz="1100" i="1" dirty="0">
              <a:latin typeface="+mn-lt"/>
            </a:endParaRPr>
          </a:p>
          <a:p>
            <a:pPr marL="685800" lvl="2" indent="-284163" eaLnBrk="1" hangingPunct="1">
              <a:spcBef>
                <a:spcPts val="0"/>
              </a:spcBef>
              <a:buClrTx/>
              <a:buSzPct val="100000"/>
              <a:buFont typeface="Arial" panose="020B0604020202020204" pitchFamily="34" charset="0"/>
              <a:buChar char="–"/>
            </a:pPr>
            <a:r>
              <a:rPr lang="en-US" sz="2000" i="1" dirty="0"/>
              <a:t>The </a:t>
            </a:r>
            <a:r>
              <a:rPr lang="en-US" sz="2000" i="1" dirty="0" smtClean="0"/>
              <a:t>City and/or </a:t>
            </a:r>
            <a:r>
              <a:rPr lang="en-US" sz="2000" i="1" dirty="0"/>
              <a:t>County Clerk-Finance Officer files</a:t>
            </a:r>
            <a:r>
              <a:rPr lang="en-US" sz="2000" i="1" dirty="0" smtClean="0"/>
              <a:t>:</a:t>
            </a:r>
          </a:p>
          <a:p>
            <a:pPr marL="401637" lvl="2" indent="0" eaLnBrk="1" hangingPunct="1">
              <a:spcBef>
                <a:spcPts val="0"/>
              </a:spcBef>
              <a:buClrTx/>
              <a:buSzPct val="100000"/>
              <a:buNone/>
            </a:pPr>
            <a:endParaRPr lang="en-US" sz="900" i="1" dirty="0"/>
          </a:p>
          <a:p>
            <a:pPr marL="1033463" lvl="3" indent="-347663" eaLnBrk="1" hangingPunct="1">
              <a:spcBef>
                <a:spcPts val="0"/>
              </a:spcBef>
              <a:buFont typeface="Arial" panose="020B0604020202020204" pitchFamily="34" charset="0"/>
              <a:buChar char="•"/>
            </a:pPr>
            <a:r>
              <a:rPr lang="en-US" sz="2000" i="1" dirty="0" smtClean="0">
                <a:latin typeface="+mn-lt"/>
              </a:rPr>
              <a:t>The Board </a:t>
            </a:r>
            <a:r>
              <a:rPr lang="en-US" sz="2000" i="1" dirty="0" smtClean="0">
                <a:latin typeface="+mn-lt"/>
              </a:rPr>
              <a:t>of Trustees </a:t>
            </a:r>
            <a:r>
              <a:rPr lang="en-US" sz="2000" i="1" dirty="0" smtClean="0">
                <a:latin typeface="+mn-lt"/>
              </a:rPr>
              <a:t>Report </a:t>
            </a:r>
            <a:r>
              <a:rPr lang="en-US" sz="2000" i="1" dirty="0">
                <a:latin typeface="+mn-lt"/>
              </a:rPr>
              <a:t>with the </a:t>
            </a:r>
            <a:r>
              <a:rPr lang="en-US" sz="2000" i="1" dirty="0" smtClean="0">
                <a:latin typeface="+mn-lt"/>
              </a:rPr>
              <a:t>N.C.   Department </a:t>
            </a:r>
            <a:r>
              <a:rPr lang="en-US" sz="2000" i="1" dirty="0">
                <a:latin typeface="+mn-lt"/>
              </a:rPr>
              <a:t>of Insurance annually </a:t>
            </a:r>
            <a:endParaRPr lang="en-US" sz="2000" i="1" dirty="0" smtClean="0">
              <a:latin typeface="+mn-lt"/>
            </a:endParaRPr>
          </a:p>
          <a:p>
            <a:pPr marL="685800" lvl="3" indent="0" eaLnBrk="1" hangingPunct="1">
              <a:spcBef>
                <a:spcPts val="0"/>
              </a:spcBef>
            </a:pPr>
            <a:r>
              <a:rPr lang="en-US" sz="2000" i="1" dirty="0" smtClean="0">
                <a:latin typeface="+mn-lt"/>
              </a:rPr>
              <a:t>	  by October </a:t>
            </a:r>
            <a:r>
              <a:rPr lang="en-US" sz="2000" i="1" dirty="0">
                <a:latin typeface="+mn-lt"/>
              </a:rPr>
              <a:t>31.</a:t>
            </a:r>
          </a:p>
          <a:p>
            <a:pPr marL="0" indent="0">
              <a:spcBef>
                <a:spcPts val="0"/>
              </a:spcBef>
              <a:buNone/>
            </a:pPr>
            <a:endParaRPr lang="en-US" sz="2200" dirty="0"/>
          </a:p>
        </p:txBody>
      </p:sp>
    </p:spTree>
    <p:extLst>
      <p:ext uri="{BB962C8B-B14F-4D97-AF65-F5344CB8AC3E}">
        <p14:creationId xmlns:p14="http://schemas.microsoft.com/office/powerpoint/2010/main" val="36825013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8001000" cy="1508105"/>
          </a:xfrm>
        </p:spPr>
        <p:txBody>
          <a:bodyPr/>
          <a:lstStyle/>
          <a:p>
            <a:r>
              <a:rPr lang="en-US" dirty="0"/>
              <a:t>Frequently Asked Questions</a:t>
            </a:r>
          </a:p>
        </p:txBody>
      </p:sp>
      <p:sp>
        <p:nvSpPr>
          <p:cNvPr id="3" name="Content Placeholder 2"/>
          <p:cNvSpPr>
            <a:spLocks noGrp="1"/>
          </p:cNvSpPr>
          <p:nvPr>
            <p:ph idx="1"/>
          </p:nvPr>
        </p:nvSpPr>
        <p:spPr>
          <a:xfrm>
            <a:off x="2743200" y="1673352"/>
            <a:ext cx="6172200" cy="4800600"/>
          </a:xfrm>
        </p:spPr>
        <p:txBody>
          <a:bodyPr/>
          <a:lstStyle/>
          <a:p>
            <a:pPr>
              <a:spcBef>
                <a:spcPts val="0"/>
              </a:spcBef>
              <a:buSzPct val="100000"/>
              <a:buFont typeface="Wingdings" panose="05000000000000000000" pitchFamily="2" charset="2"/>
              <a:buChar char="§"/>
            </a:pPr>
            <a:r>
              <a:rPr lang="en-US" sz="2400" dirty="0"/>
              <a:t>Can the Local Relief Fund Board make all disbursement decisions?</a:t>
            </a:r>
          </a:p>
          <a:p>
            <a:pPr marL="0" indent="0">
              <a:spcBef>
                <a:spcPts val="0"/>
              </a:spcBef>
              <a:buFont typeface="Monotype Sorts" charset="0"/>
              <a:buNone/>
            </a:pPr>
            <a:endParaRPr lang="en-US" sz="2400" dirty="0"/>
          </a:p>
          <a:p>
            <a:pPr marL="685800" indent="-284163">
              <a:spcBef>
                <a:spcPts val="0"/>
              </a:spcBef>
              <a:buClrTx/>
              <a:buSzPct val="100000"/>
              <a:buFont typeface="Arial" panose="020B0604020202020204" pitchFamily="34" charset="0"/>
              <a:buChar char="–"/>
            </a:pPr>
            <a:r>
              <a:rPr lang="en-US" sz="2400" i="1" dirty="0" smtClean="0"/>
              <a:t>No. All requests to withdraw money from this fund MUST be approved by the local board and the N.C. State Firemen</a:t>
            </a:r>
            <a:r>
              <a:rPr lang="ja-JP" altLang="en-US" sz="2400" i="1" dirty="0" smtClean="0"/>
              <a:t>’</a:t>
            </a:r>
            <a:r>
              <a:rPr lang="en-US" sz="2400" i="1" dirty="0" smtClean="0"/>
              <a:t>s Association. This ensures the fund balance remains actuarially sound for its original intent, to assist an injured firefighter.</a:t>
            </a:r>
            <a:endParaRPr lang="en-US" sz="2400" i="1" dirty="0"/>
          </a:p>
        </p:txBody>
      </p:sp>
    </p:spTree>
    <p:extLst>
      <p:ext uri="{BB962C8B-B14F-4D97-AF65-F5344CB8AC3E}">
        <p14:creationId xmlns:p14="http://schemas.microsoft.com/office/powerpoint/2010/main" val="8138769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8001000" cy="1508105"/>
          </a:xfrm>
        </p:spPr>
        <p:txBody>
          <a:bodyPr/>
          <a:lstStyle/>
          <a:p>
            <a:r>
              <a:rPr lang="en-US" dirty="0"/>
              <a:t>Frequently </a:t>
            </a:r>
            <a:r>
              <a:rPr lang="en-US" dirty="0" smtClean="0"/>
              <a:t>Asked Questions</a:t>
            </a:r>
            <a:endParaRPr lang="en-US" dirty="0"/>
          </a:p>
        </p:txBody>
      </p:sp>
      <p:sp>
        <p:nvSpPr>
          <p:cNvPr id="3" name="Content Placeholder 2"/>
          <p:cNvSpPr>
            <a:spLocks noGrp="1"/>
          </p:cNvSpPr>
          <p:nvPr>
            <p:ph idx="1"/>
          </p:nvPr>
        </p:nvSpPr>
        <p:spPr>
          <a:xfrm>
            <a:off x="2743200" y="1905000"/>
            <a:ext cx="6172200" cy="4800600"/>
          </a:xfrm>
        </p:spPr>
        <p:txBody>
          <a:bodyPr/>
          <a:lstStyle/>
          <a:p>
            <a:pPr>
              <a:buSzPct val="100000"/>
              <a:buFont typeface="Wingdings" panose="05000000000000000000" pitchFamily="2" charset="2"/>
              <a:buChar char="§"/>
            </a:pPr>
            <a:r>
              <a:rPr lang="en-US" sz="2400" dirty="0" smtClean="0"/>
              <a:t>Who appoints the Relief Fund Board of Trustees?</a:t>
            </a:r>
          </a:p>
          <a:p>
            <a:pPr lvl="1" indent="-342900"/>
            <a:endParaRPr lang="en-US" sz="2200" dirty="0" smtClean="0"/>
          </a:p>
          <a:p>
            <a:pPr lvl="1" indent="-342900"/>
            <a:r>
              <a:rPr lang="en-US" sz="2200" i="1" dirty="0" smtClean="0"/>
              <a:t>The </a:t>
            </a:r>
            <a:r>
              <a:rPr lang="en-US" sz="2200" i="1" dirty="0"/>
              <a:t>fire department elects two </a:t>
            </a:r>
            <a:r>
              <a:rPr lang="en-US" sz="2200" i="1" dirty="0" smtClean="0"/>
              <a:t>representatives</a:t>
            </a:r>
            <a:r>
              <a:rPr lang="en-US" sz="2200" i="1" dirty="0"/>
              <a:t>, the City </a:t>
            </a:r>
            <a:r>
              <a:rPr lang="en-US" sz="2200" i="1" dirty="0" smtClean="0"/>
              <a:t>and/or </a:t>
            </a:r>
            <a:r>
              <a:rPr lang="en-US" sz="2200" i="1" dirty="0"/>
              <a:t>County appoints two </a:t>
            </a:r>
            <a:r>
              <a:rPr lang="en-US" sz="2200" i="1" dirty="0" smtClean="0"/>
              <a:t>representatives, </a:t>
            </a:r>
            <a:r>
              <a:rPr lang="en-US" sz="2200" i="1" dirty="0"/>
              <a:t>and the </a:t>
            </a:r>
            <a:r>
              <a:rPr lang="en-US" sz="2200" i="1" dirty="0" smtClean="0"/>
              <a:t>N.C. Insurance </a:t>
            </a:r>
            <a:r>
              <a:rPr lang="en-US" sz="2200" i="1" dirty="0"/>
              <a:t>Commissioner </a:t>
            </a:r>
            <a:r>
              <a:rPr lang="en-US" sz="2200" i="1" dirty="0" smtClean="0"/>
              <a:t>selects one representative. </a:t>
            </a:r>
            <a:r>
              <a:rPr lang="en-US" sz="2200" i="1" dirty="0"/>
              <a:t>One of the five board members will be elected to serve as the </a:t>
            </a:r>
            <a:r>
              <a:rPr lang="en-US" sz="2200" i="1" dirty="0" smtClean="0"/>
              <a:t>Relief </a:t>
            </a:r>
            <a:r>
              <a:rPr lang="en-US" sz="2200" i="1" dirty="0"/>
              <a:t>F</a:t>
            </a:r>
            <a:r>
              <a:rPr lang="en-US" sz="2200" i="1" dirty="0" smtClean="0"/>
              <a:t>und </a:t>
            </a:r>
            <a:r>
              <a:rPr lang="en-US" sz="2200" i="1" dirty="0"/>
              <a:t>treasurer. </a:t>
            </a:r>
          </a:p>
          <a:p>
            <a:pPr marL="0" indent="0">
              <a:buNone/>
            </a:pPr>
            <a:endParaRPr lang="en-US" dirty="0"/>
          </a:p>
        </p:txBody>
      </p:sp>
    </p:spTree>
    <p:extLst>
      <p:ext uri="{BB962C8B-B14F-4D97-AF65-F5344CB8AC3E}">
        <p14:creationId xmlns:p14="http://schemas.microsoft.com/office/powerpoint/2010/main" val="2203944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8001000" cy="1508105"/>
          </a:xfrm>
        </p:spPr>
        <p:txBody>
          <a:bodyPr/>
          <a:lstStyle/>
          <a:p>
            <a:r>
              <a:rPr lang="en-US" dirty="0"/>
              <a:t>Frequently Asked Questions</a:t>
            </a:r>
            <a:endParaRPr lang="en-US" dirty="0"/>
          </a:p>
        </p:txBody>
      </p:sp>
      <p:sp>
        <p:nvSpPr>
          <p:cNvPr id="3" name="Content Placeholder 2"/>
          <p:cNvSpPr>
            <a:spLocks noGrp="1"/>
          </p:cNvSpPr>
          <p:nvPr>
            <p:ph idx="1"/>
          </p:nvPr>
        </p:nvSpPr>
        <p:spPr>
          <a:xfrm>
            <a:off x="2743200" y="2057400"/>
            <a:ext cx="6172200" cy="4800600"/>
          </a:xfrm>
        </p:spPr>
        <p:txBody>
          <a:bodyPr/>
          <a:lstStyle/>
          <a:p>
            <a:pPr>
              <a:spcBef>
                <a:spcPts val="0"/>
              </a:spcBef>
              <a:buSzPct val="100000"/>
              <a:buFont typeface="Wingdings" panose="05000000000000000000" pitchFamily="2" charset="2"/>
              <a:buChar char="§"/>
              <a:defRPr/>
            </a:pPr>
            <a:r>
              <a:rPr lang="en-US" sz="2400" dirty="0" smtClean="0"/>
              <a:t>Do the Relief Fund Board Members have to be </a:t>
            </a:r>
            <a:r>
              <a:rPr lang="en-US" sz="2400" dirty="0" smtClean="0"/>
              <a:t>residents of the fire district?</a:t>
            </a:r>
          </a:p>
          <a:p>
            <a:pPr marL="457200" lvl="1" indent="0">
              <a:spcBef>
                <a:spcPts val="0"/>
              </a:spcBef>
              <a:buNone/>
              <a:defRPr/>
            </a:pPr>
            <a:endParaRPr lang="en-US" sz="1800" i="1" dirty="0" smtClean="0"/>
          </a:p>
          <a:p>
            <a:pPr lvl="1">
              <a:spcBef>
                <a:spcPts val="0"/>
              </a:spcBef>
              <a:buClrTx/>
              <a:buFont typeface="Arial" panose="020B0604020202020204" pitchFamily="34" charset="0"/>
              <a:buChar char="−"/>
              <a:defRPr/>
            </a:pPr>
            <a:r>
              <a:rPr lang="en-US" sz="1800" i="1" dirty="0" smtClean="0"/>
              <a:t>The </a:t>
            </a:r>
            <a:r>
              <a:rPr lang="en-US" sz="1800" i="1" dirty="0"/>
              <a:t>two fire department appointees shall be residents of the fire district OR active or retired members of the fire </a:t>
            </a:r>
            <a:r>
              <a:rPr lang="en-US" sz="1800" i="1" dirty="0" smtClean="0"/>
              <a:t>department.</a:t>
            </a:r>
            <a:endParaRPr lang="en-US" sz="1800" i="1" dirty="0"/>
          </a:p>
          <a:p>
            <a:pPr>
              <a:spcBef>
                <a:spcPts val="0"/>
              </a:spcBef>
              <a:buClrTx/>
              <a:buFont typeface="Arial" panose="020B0604020202020204" pitchFamily="34" charset="0"/>
              <a:buChar char="−"/>
              <a:defRPr/>
            </a:pPr>
            <a:endParaRPr lang="en-US" sz="2000" i="1" dirty="0"/>
          </a:p>
          <a:p>
            <a:pPr lvl="1">
              <a:spcBef>
                <a:spcPts val="0"/>
              </a:spcBef>
              <a:buClrTx/>
              <a:buFont typeface="Arial" panose="020B0604020202020204" pitchFamily="34" charset="0"/>
              <a:buChar char="−"/>
              <a:defRPr/>
            </a:pPr>
            <a:r>
              <a:rPr lang="en-US" sz="1800" i="1" dirty="0"/>
              <a:t>The two City/County Commissioner appointees shall be </a:t>
            </a:r>
            <a:r>
              <a:rPr lang="en-US" sz="1800" i="1" dirty="0" smtClean="0"/>
              <a:t>residents </a:t>
            </a:r>
            <a:r>
              <a:rPr lang="en-US" sz="1800" i="1" dirty="0"/>
              <a:t>of the fire </a:t>
            </a:r>
            <a:r>
              <a:rPr lang="en-US" sz="1800" i="1" dirty="0" smtClean="0"/>
              <a:t>district.</a:t>
            </a:r>
            <a:endParaRPr lang="en-US" sz="1800" i="1" dirty="0"/>
          </a:p>
          <a:p>
            <a:pPr>
              <a:spcBef>
                <a:spcPts val="0"/>
              </a:spcBef>
              <a:buClrTx/>
              <a:buSzPct val="100000"/>
              <a:buFont typeface="Arial" panose="020B0604020202020204" pitchFamily="34" charset="0"/>
              <a:buChar char="−"/>
              <a:defRPr/>
            </a:pPr>
            <a:endParaRPr lang="en-US" sz="2000" i="1" dirty="0"/>
          </a:p>
          <a:p>
            <a:pPr lvl="1">
              <a:spcBef>
                <a:spcPts val="0"/>
              </a:spcBef>
              <a:buClrTx/>
              <a:buFont typeface="Arial" panose="020B0604020202020204" pitchFamily="34" charset="0"/>
              <a:buChar char="−"/>
              <a:defRPr/>
            </a:pPr>
            <a:r>
              <a:rPr lang="en-US" sz="1800" i="1" dirty="0" smtClean="0"/>
              <a:t>The </a:t>
            </a:r>
            <a:r>
              <a:rPr lang="en-US" sz="1800" i="1" dirty="0" smtClean="0"/>
              <a:t>N.C. Insurance </a:t>
            </a:r>
            <a:r>
              <a:rPr lang="en-US" sz="1800" i="1" dirty="0"/>
              <a:t>Commissioner appointee </a:t>
            </a:r>
            <a:r>
              <a:rPr lang="en-US" sz="1800" i="1" dirty="0" smtClean="0"/>
              <a:t>shall </a:t>
            </a:r>
            <a:r>
              <a:rPr lang="en-US" sz="1800" i="1" dirty="0"/>
              <a:t>be a resident of the fire district OR an active or retired member of the fire </a:t>
            </a:r>
            <a:r>
              <a:rPr lang="en-US" sz="1800" i="1" dirty="0" smtClean="0"/>
              <a:t>department.</a:t>
            </a:r>
            <a:endParaRPr lang="en-US" sz="1800" i="1" dirty="0"/>
          </a:p>
          <a:p>
            <a:pPr marL="0" indent="0">
              <a:buNone/>
            </a:pPr>
            <a:endParaRPr lang="en-US" dirty="0"/>
          </a:p>
        </p:txBody>
      </p:sp>
    </p:spTree>
    <p:extLst>
      <p:ext uri="{BB962C8B-B14F-4D97-AF65-F5344CB8AC3E}">
        <p14:creationId xmlns:p14="http://schemas.microsoft.com/office/powerpoint/2010/main" val="6569435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6050"/>
            <a:ext cx="8001000" cy="1508105"/>
          </a:xfrm>
        </p:spPr>
        <p:txBody>
          <a:bodyPr/>
          <a:lstStyle/>
          <a:p>
            <a:r>
              <a:rPr lang="en-US" dirty="0"/>
              <a:t>Frequently Asked Questions</a:t>
            </a:r>
            <a:endParaRPr lang="en-US" dirty="0"/>
          </a:p>
        </p:txBody>
      </p:sp>
      <p:sp>
        <p:nvSpPr>
          <p:cNvPr id="3" name="Content Placeholder 2"/>
          <p:cNvSpPr>
            <a:spLocks noGrp="1"/>
          </p:cNvSpPr>
          <p:nvPr>
            <p:ph idx="1"/>
          </p:nvPr>
        </p:nvSpPr>
        <p:spPr>
          <a:xfrm>
            <a:off x="2743200" y="1828800"/>
            <a:ext cx="6172200" cy="4724400"/>
          </a:xfrm>
        </p:spPr>
        <p:txBody>
          <a:bodyPr/>
          <a:lstStyle/>
          <a:p>
            <a:pPr>
              <a:spcBef>
                <a:spcPts val="0"/>
              </a:spcBef>
              <a:buSzPct val="100000"/>
              <a:buFont typeface="Wingdings" panose="05000000000000000000" pitchFamily="2" charset="2"/>
              <a:buChar char="§"/>
            </a:pPr>
            <a:r>
              <a:rPr lang="en-US" sz="2000" dirty="0" smtClean="0"/>
              <a:t>What is the term for Board Members?</a:t>
            </a:r>
            <a:endParaRPr lang="en-US" sz="2000" dirty="0" smtClean="0"/>
          </a:p>
          <a:p>
            <a:pPr marL="0" indent="0">
              <a:spcBef>
                <a:spcPts val="0"/>
              </a:spcBef>
              <a:buSzPct val="100000"/>
              <a:buNone/>
            </a:pPr>
            <a:endParaRPr lang="en-US" sz="1000" dirty="0" smtClean="0"/>
          </a:p>
          <a:p>
            <a:pPr marL="685800" indent="-284163">
              <a:spcBef>
                <a:spcPts val="0"/>
              </a:spcBef>
              <a:buClrTx/>
              <a:buSzPct val="100000"/>
              <a:buFont typeface="Arial" panose="020B0604020202020204" pitchFamily="34" charset="0"/>
              <a:buChar char="–"/>
            </a:pPr>
            <a:r>
              <a:rPr lang="en-US" sz="1800" i="1" dirty="0" smtClean="0"/>
              <a:t>The </a:t>
            </a:r>
            <a:r>
              <a:rPr lang="en-US" sz="1800" i="1" dirty="0"/>
              <a:t>fire department and City/County Commissioners shall hold an election each January to elect their representatives to the board. </a:t>
            </a:r>
            <a:endParaRPr lang="en-US" sz="1800" i="1" dirty="0" smtClean="0"/>
          </a:p>
          <a:p>
            <a:pPr marL="685800" indent="-284163">
              <a:spcBef>
                <a:spcPts val="0"/>
              </a:spcBef>
              <a:buClrTx/>
              <a:buSzPct val="100000"/>
              <a:buFont typeface="Arial" panose="020B0604020202020204" pitchFamily="34" charset="0"/>
              <a:buChar char="–"/>
            </a:pPr>
            <a:endParaRPr lang="en-US" sz="1800" i="1" dirty="0" smtClean="0"/>
          </a:p>
          <a:p>
            <a:pPr marL="685800" indent="-284163">
              <a:spcBef>
                <a:spcPts val="0"/>
              </a:spcBef>
              <a:buClrTx/>
              <a:buSzPct val="100000"/>
              <a:buFont typeface="Arial" panose="020B0604020202020204" pitchFamily="34" charset="0"/>
              <a:buChar char="–"/>
            </a:pPr>
            <a:r>
              <a:rPr lang="en-US" sz="1800" i="1" dirty="0" smtClean="0"/>
              <a:t>One </a:t>
            </a:r>
            <a:r>
              <a:rPr lang="en-US" sz="1800" i="1" dirty="0"/>
              <a:t>member will serve for two years and one member will serve for one year. </a:t>
            </a:r>
            <a:endParaRPr lang="en-US" sz="1800" i="1" dirty="0" smtClean="0"/>
          </a:p>
          <a:p>
            <a:pPr marL="685800" indent="-284163">
              <a:spcBef>
                <a:spcPts val="0"/>
              </a:spcBef>
              <a:buClrTx/>
              <a:buSzPct val="100000"/>
              <a:buFont typeface="Arial" panose="020B0604020202020204" pitchFamily="34" charset="0"/>
              <a:buChar char="–"/>
            </a:pPr>
            <a:endParaRPr lang="en-US" sz="1800" i="1" dirty="0" smtClean="0"/>
          </a:p>
          <a:p>
            <a:pPr marL="685800" indent="-284163">
              <a:spcBef>
                <a:spcPts val="0"/>
              </a:spcBef>
              <a:buClrTx/>
              <a:buSzPct val="100000"/>
              <a:buFont typeface="Arial" panose="020B0604020202020204" pitchFamily="34" charset="0"/>
              <a:buChar char="–"/>
            </a:pPr>
            <a:r>
              <a:rPr lang="en-US" sz="1800" i="1" dirty="0" smtClean="0"/>
              <a:t>Thereafter</a:t>
            </a:r>
            <a:r>
              <a:rPr lang="en-US" sz="1800" i="1" dirty="0"/>
              <a:t>, each year in January they shall elect only one member, and </a:t>
            </a:r>
            <a:r>
              <a:rPr lang="en-US" sz="1800" i="1" dirty="0" smtClean="0"/>
              <a:t>his or her </a:t>
            </a:r>
            <a:r>
              <a:rPr lang="en-US" sz="1800" i="1" dirty="0"/>
              <a:t>term of office shall be for two years. </a:t>
            </a:r>
            <a:endParaRPr lang="en-US" sz="1800" i="1" dirty="0" smtClean="0"/>
          </a:p>
          <a:p>
            <a:pPr marL="685800" indent="-284163">
              <a:spcBef>
                <a:spcPts val="0"/>
              </a:spcBef>
              <a:buClrTx/>
              <a:buSzPct val="100000"/>
              <a:buFont typeface="Arial" panose="020B0604020202020204" pitchFamily="34" charset="0"/>
              <a:buChar char="–"/>
            </a:pPr>
            <a:endParaRPr lang="en-US" sz="1800" i="1" dirty="0" smtClean="0"/>
          </a:p>
          <a:p>
            <a:pPr marL="685800" indent="-284163">
              <a:spcBef>
                <a:spcPts val="0"/>
              </a:spcBef>
              <a:buClrTx/>
              <a:buSzPct val="100000"/>
              <a:buFont typeface="Arial" panose="020B0604020202020204" pitchFamily="34" charset="0"/>
              <a:buChar char="–"/>
            </a:pPr>
            <a:r>
              <a:rPr lang="en-US" sz="1800" i="1" dirty="0" smtClean="0"/>
              <a:t>The </a:t>
            </a:r>
            <a:r>
              <a:rPr lang="en-US" sz="1800" i="1" dirty="0" smtClean="0"/>
              <a:t>N.C. Commissioner </a:t>
            </a:r>
            <a:r>
              <a:rPr lang="en-US" sz="1800" i="1" dirty="0"/>
              <a:t>of Insurance appointee shall serve at the pleasure of the </a:t>
            </a:r>
            <a:r>
              <a:rPr lang="en-US" sz="1800" i="1" dirty="0" smtClean="0"/>
              <a:t>Insurance </a:t>
            </a:r>
            <a:r>
              <a:rPr lang="en-US" sz="1800" i="1" dirty="0"/>
              <a:t>Commissioner.</a:t>
            </a:r>
          </a:p>
          <a:p>
            <a:pPr marL="0" indent="0">
              <a:buNone/>
            </a:pPr>
            <a:endParaRPr lang="en-US" dirty="0"/>
          </a:p>
        </p:txBody>
      </p:sp>
    </p:spTree>
    <p:extLst>
      <p:ext uri="{BB962C8B-B14F-4D97-AF65-F5344CB8AC3E}">
        <p14:creationId xmlns:p14="http://schemas.microsoft.com/office/powerpoint/2010/main" val="39171168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8001000" cy="800219"/>
          </a:xfrm>
        </p:spPr>
        <p:txBody>
          <a:bodyPr/>
          <a:lstStyle/>
          <a:p>
            <a:r>
              <a:rPr lang="en-US" dirty="0"/>
              <a:t>What is the Relief </a:t>
            </a:r>
            <a:r>
              <a:rPr lang="en-US" dirty="0" smtClean="0"/>
              <a:t>Fund?</a:t>
            </a:r>
            <a:endParaRPr lang="en-US" dirty="0"/>
          </a:p>
        </p:txBody>
      </p:sp>
      <p:sp>
        <p:nvSpPr>
          <p:cNvPr id="3" name="Content Placeholder 2"/>
          <p:cNvSpPr>
            <a:spLocks noGrp="1"/>
          </p:cNvSpPr>
          <p:nvPr>
            <p:ph idx="1"/>
          </p:nvPr>
        </p:nvSpPr>
        <p:spPr>
          <a:xfrm>
            <a:off x="2743200" y="1295400"/>
            <a:ext cx="6172200" cy="5410200"/>
          </a:xfrm>
        </p:spPr>
        <p:txBody>
          <a:bodyPr/>
          <a:lstStyle/>
          <a:p>
            <a:pPr marL="0" indent="0">
              <a:buNone/>
            </a:pPr>
            <a:r>
              <a:rPr lang="en-US" sz="1800" dirty="0"/>
              <a:t>Firefighters’ Relief Fund uses (</a:t>
            </a:r>
            <a:r>
              <a:rPr lang="en-US" sz="1800" dirty="0" smtClean="0"/>
              <a:t>cont.)</a:t>
            </a:r>
            <a:endParaRPr lang="en-US" sz="1800" dirty="0"/>
          </a:p>
          <a:p>
            <a:pPr marL="347663" indent="0">
              <a:buNone/>
            </a:pPr>
            <a:r>
              <a:rPr lang="en-US" sz="1800" dirty="0"/>
              <a:t>(2a) To provide assistance, upon approval by the </a:t>
            </a:r>
            <a:r>
              <a:rPr lang="en-US" sz="1800" dirty="0" smtClean="0"/>
              <a:t>Executive </a:t>
            </a:r>
            <a:r>
              <a:rPr lang="en-US" sz="1800" dirty="0"/>
              <a:t>Director of the State Firemen's Association, to a destitute member </a:t>
            </a:r>
            <a:r>
              <a:rPr lang="en-US" sz="1800" dirty="0" smtClean="0"/>
              <a:t>firefighter </a:t>
            </a:r>
            <a:r>
              <a:rPr lang="en-US" sz="1800" dirty="0"/>
              <a:t>who has served honorably for at least five years. The determination of destitute shall be based on the inability of the firefighters, through no fault of their own, to provide basic provisions to themselves or their families. Such basic provisions include, but are not limited to, assistance with housing, vehicle or commuting expenses, food, clothing, utilities, medical care, and funeral expenses. </a:t>
            </a:r>
          </a:p>
          <a:p>
            <a:pPr marL="347663" indent="0">
              <a:buNone/>
            </a:pPr>
            <a:r>
              <a:rPr lang="en-US" sz="1800" dirty="0"/>
              <a:t>(3) Repealed by Session Laws 1985, c. 666, s. 61. </a:t>
            </a:r>
          </a:p>
          <a:p>
            <a:pPr marL="347663" indent="0">
              <a:buNone/>
            </a:pPr>
            <a:r>
              <a:rPr lang="en-US" sz="1800" dirty="0"/>
              <a:t>(4) To provide for the payment of any </a:t>
            </a:r>
            <a:r>
              <a:rPr lang="en-US" sz="1800" dirty="0" smtClean="0"/>
              <a:t>firefighter's </a:t>
            </a:r>
            <a:r>
              <a:rPr lang="en-US" sz="1800" dirty="0"/>
              <a:t>assessment in the Firemen's Fraternal Insurance Fund of the State of North Carolina if the board of trustees finds as a fact that </a:t>
            </a:r>
            <a:r>
              <a:rPr lang="en-US" sz="1800" dirty="0" smtClean="0"/>
              <a:t>said </a:t>
            </a:r>
            <a:r>
              <a:rPr lang="en-US" sz="1800" dirty="0"/>
              <a:t>firefighter is unable to pay the said assessment by reason </a:t>
            </a:r>
            <a:r>
              <a:rPr lang="en-US" sz="1800" dirty="0" smtClean="0"/>
              <a:t>of </a:t>
            </a:r>
            <a:r>
              <a:rPr lang="en-US" sz="1800" dirty="0"/>
              <a:t>disability. </a:t>
            </a:r>
          </a:p>
        </p:txBody>
      </p:sp>
    </p:spTree>
    <p:extLst>
      <p:ext uri="{BB962C8B-B14F-4D97-AF65-F5344CB8AC3E}">
        <p14:creationId xmlns:p14="http://schemas.microsoft.com/office/powerpoint/2010/main" val="2390834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8001000" cy="800219"/>
          </a:xfrm>
        </p:spPr>
        <p:txBody>
          <a:bodyPr/>
          <a:lstStyle/>
          <a:p>
            <a:r>
              <a:rPr lang="en-US" dirty="0"/>
              <a:t>What is the Relief Fund?</a:t>
            </a:r>
          </a:p>
        </p:txBody>
      </p:sp>
      <p:sp>
        <p:nvSpPr>
          <p:cNvPr id="3" name="Content Placeholder 2"/>
          <p:cNvSpPr>
            <a:spLocks noGrp="1"/>
          </p:cNvSpPr>
          <p:nvPr>
            <p:ph idx="1"/>
          </p:nvPr>
        </p:nvSpPr>
        <p:spPr>
          <a:xfrm>
            <a:off x="2743200" y="1295400"/>
            <a:ext cx="6172200" cy="5334000"/>
          </a:xfrm>
        </p:spPr>
        <p:txBody>
          <a:bodyPr/>
          <a:lstStyle/>
          <a:p>
            <a:pPr marL="0" indent="0">
              <a:buNone/>
            </a:pPr>
            <a:r>
              <a:rPr lang="en-US" sz="1800" dirty="0"/>
              <a:t>Firefighters’ Relief Fund uses (</a:t>
            </a:r>
            <a:r>
              <a:rPr lang="en-US" sz="1800" dirty="0" smtClean="0"/>
              <a:t>cont.)</a:t>
            </a:r>
            <a:endParaRPr lang="en-US" sz="1800" dirty="0"/>
          </a:p>
          <a:p>
            <a:pPr marL="347663" indent="0">
              <a:buNone/>
            </a:pPr>
            <a:r>
              <a:rPr lang="en-US" sz="1750" dirty="0"/>
              <a:t>(5) To provide for benefits of (</a:t>
            </a:r>
            <a:r>
              <a:rPr lang="en-US" sz="1750" dirty="0" err="1"/>
              <a:t>i</a:t>
            </a:r>
            <a:r>
              <a:rPr lang="en-US" sz="1750" dirty="0"/>
              <a:t>) supplemental retirement, including payment of firefighters' monthly assessments for the North Carolina Firefighters' and Rescue Squad Workers' Pension Fund, (ii) workers compensation, including the payment of premiums to the Workers' Compensation Fund established under </a:t>
            </a:r>
            <a:r>
              <a:rPr lang="en-US" sz="1750" dirty="0" smtClean="0"/>
              <a:t>N.C.G.S</a:t>
            </a:r>
            <a:r>
              <a:rPr lang="en-US" sz="1750" dirty="0"/>
              <a:t>. 58-87-10, and (iii) other insurance and pension protection for firefighters otherwise qualifying for benefits from the Firefighters' Relief Fund as set forth in Article 85 of this Chapter. </a:t>
            </a:r>
          </a:p>
          <a:p>
            <a:pPr marL="347663" indent="0">
              <a:buNone/>
            </a:pPr>
            <a:r>
              <a:rPr lang="en-US" sz="1750" dirty="0"/>
              <a:t>(6) To provide for educational benefits to </a:t>
            </a:r>
            <a:r>
              <a:rPr lang="en-US" sz="1750" dirty="0" smtClean="0"/>
              <a:t>firefighters </a:t>
            </a:r>
            <a:r>
              <a:rPr lang="en-US" sz="1750" dirty="0"/>
              <a:t>and their dependents who otherwise qualify for benefits from the Firefighters' Relief Fund as set forth in Article 85 of this Chapter. </a:t>
            </a:r>
          </a:p>
          <a:p>
            <a:pPr marL="347663" indent="0">
              <a:buNone/>
            </a:pPr>
            <a:r>
              <a:rPr lang="en-US" sz="1750" dirty="0"/>
              <a:t>(7) To provide for annual physicals that are required for firefighter positions by the Department of Labor or are recommended by the National Fire Protection Association. </a:t>
            </a:r>
            <a:endParaRPr lang="en-US" sz="1750" dirty="0">
              <a:solidFill>
                <a:srgbClr val="FF0000"/>
              </a:solidFill>
            </a:endParaRPr>
          </a:p>
          <a:p>
            <a:pPr marL="0" indent="0">
              <a:buNone/>
            </a:pPr>
            <a:endParaRPr lang="en-US" sz="1750" dirty="0"/>
          </a:p>
        </p:txBody>
      </p:sp>
    </p:spTree>
    <p:extLst>
      <p:ext uri="{BB962C8B-B14F-4D97-AF65-F5344CB8AC3E}">
        <p14:creationId xmlns:p14="http://schemas.microsoft.com/office/powerpoint/2010/main" val="2076024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8001000" cy="800219"/>
          </a:xfrm>
        </p:spPr>
        <p:txBody>
          <a:bodyPr/>
          <a:lstStyle/>
          <a:p>
            <a:r>
              <a:rPr lang="en-US" dirty="0"/>
              <a:t>Gross Premium Tax (GPT)</a:t>
            </a:r>
          </a:p>
        </p:txBody>
      </p:sp>
      <p:sp>
        <p:nvSpPr>
          <p:cNvPr id="3" name="Content Placeholder 2"/>
          <p:cNvSpPr>
            <a:spLocks noGrp="1"/>
          </p:cNvSpPr>
          <p:nvPr>
            <p:ph idx="1"/>
          </p:nvPr>
        </p:nvSpPr>
        <p:spPr>
          <a:xfrm>
            <a:off x="2743200" y="1295400"/>
            <a:ext cx="6172200" cy="5279136"/>
          </a:xfrm>
        </p:spPr>
        <p:txBody>
          <a:bodyPr/>
          <a:lstStyle/>
          <a:p>
            <a:pPr>
              <a:spcBef>
                <a:spcPts val="0"/>
              </a:spcBef>
              <a:buSzPct val="100000"/>
              <a:buFont typeface="Wingdings" panose="05000000000000000000" pitchFamily="2" charset="2"/>
              <a:buChar char="§"/>
              <a:defRPr/>
            </a:pPr>
            <a:r>
              <a:rPr lang="en-US" sz="2400" dirty="0" smtClean="0"/>
              <a:t>All </a:t>
            </a:r>
            <a:r>
              <a:rPr lang="en-US" sz="2400" dirty="0"/>
              <a:t>insurance </a:t>
            </a:r>
            <a:r>
              <a:rPr lang="en-US" sz="2400" dirty="0" smtClean="0"/>
              <a:t>companies licensed in North Carolina </a:t>
            </a:r>
            <a:r>
              <a:rPr lang="en-US" sz="2400" dirty="0"/>
              <a:t>pay </a:t>
            </a:r>
            <a:r>
              <a:rPr lang="en-US" sz="2400" dirty="0" smtClean="0"/>
              <a:t>a tax on gross premiums collected for insurance contracts for fire and </a:t>
            </a:r>
            <a:r>
              <a:rPr lang="en-US" sz="2400" dirty="0"/>
              <a:t>l</a:t>
            </a:r>
            <a:r>
              <a:rPr lang="en-US" sz="2400" dirty="0" smtClean="0"/>
              <a:t>ightning property coverage</a:t>
            </a:r>
            <a:r>
              <a:rPr lang="en-US" altLang="en-US" sz="2400" dirty="0" smtClean="0">
                <a:cs typeface="ＭＳ Ｐゴシック" charset="0"/>
              </a:rPr>
              <a:t>. </a:t>
            </a:r>
          </a:p>
          <a:p>
            <a:pPr>
              <a:spcBef>
                <a:spcPts val="0"/>
              </a:spcBef>
              <a:buSzPct val="100000"/>
              <a:buFont typeface="Wingdings" panose="05000000000000000000" pitchFamily="2" charset="2"/>
              <a:buChar char="§"/>
              <a:defRPr/>
            </a:pPr>
            <a:endParaRPr lang="en-US" altLang="en-US" sz="2400" dirty="0">
              <a:cs typeface="ＭＳ Ｐゴシック" charset="0"/>
            </a:endParaRPr>
          </a:p>
          <a:p>
            <a:pPr>
              <a:spcBef>
                <a:spcPts val="0"/>
              </a:spcBef>
              <a:buSzPct val="100000"/>
              <a:buFont typeface="Wingdings" panose="05000000000000000000" pitchFamily="2" charset="2"/>
              <a:buChar char="§"/>
              <a:defRPr/>
            </a:pPr>
            <a:r>
              <a:rPr lang="en-US" altLang="en-US" sz="2400" dirty="0" smtClean="0">
                <a:cs typeface="ＭＳ Ｐゴシック" charset="0"/>
              </a:rPr>
              <a:t>Simple Definition: </a:t>
            </a:r>
            <a:r>
              <a:rPr lang="en-US" altLang="en-US" sz="2400" dirty="0">
                <a:cs typeface="ＭＳ Ｐゴシック" charset="0"/>
              </a:rPr>
              <a:t>.074 Cents </a:t>
            </a:r>
            <a:r>
              <a:rPr lang="en-US" altLang="en-US" sz="2400" dirty="0" smtClean="0">
                <a:cs typeface="ＭＳ Ｐゴシック" charset="0"/>
              </a:rPr>
              <a:t>per </a:t>
            </a:r>
            <a:r>
              <a:rPr lang="en-US" altLang="en-US" sz="2400" dirty="0">
                <a:cs typeface="ＭＳ Ｐゴシック" charset="0"/>
              </a:rPr>
              <a:t>$100 of any </a:t>
            </a:r>
            <a:r>
              <a:rPr lang="en-US" altLang="en-US" sz="2400" dirty="0" smtClean="0">
                <a:cs typeface="ＭＳ Ｐゴシック" charset="0"/>
              </a:rPr>
              <a:t>N.C. </a:t>
            </a:r>
            <a:r>
              <a:rPr lang="en-US" altLang="en-US" sz="2400" dirty="0">
                <a:cs typeface="ＭＳ Ｐゴシック" charset="0"/>
              </a:rPr>
              <a:t>insurance policy containing f</a:t>
            </a:r>
            <a:r>
              <a:rPr lang="en-US" altLang="en-US" sz="2400" dirty="0" smtClean="0">
                <a:cs typeface="ＭＳ Ｐゴシック" charset="0"/>
              </a:rPr>
              <a:t>ire and lightning coverage (homeowners</a:t>
            </a:r>
            <a:r>
              <a:rPr lang="en-US" altLang="en-US" sz="2400" dirty="0">
                <a:cs typeface="ＭＳ Ｐゴシック" charset="0"/>
              </a:rPr>
              <a:t>, </a:t>
            </a:r>
            <a:r>
              <a:rPr lang="en-US" altLang="en-US" sz="2400" dirty="0" smtClean="0">
                <a:cs typeface="ＭＳ Ｐゴシック" charset="0"/>
              </a:rPr>
              <a:t>renters, </a:t>
            </a:r>
            <a:r>
              <a:rPr lang="en-US" altLang="en-US" sz="2400" dirty="0">
                <a:cs typeface="ＭＳ Ｐゴシック" charset="0"/>
              </a:rPr>
              <a:t>etc</a:t>
            </a:r>
            <a:r>
              <a:rPr lang="en-US" altLang="en-US" sz="2400" dirty="0" smtClean="0">
                <a:cs typeface="ＭＳ Ｐゴシック" charset="0"/>
              </a:rPr>
              <a:t>.).</a:t>
            </a:r>
            <a:endParaRPr lang="en-US" altLang="en-US" sz="2400" dirty="0" smtClean="0">
              <a:cs typeface="ＭＳ Ｐゴシック" charset="0"/>
            </a:endParaRPr>
          </a:p>
          <a:p>
            <a:pPr marL="0" indent="0">
              <a:spcBef>
                <a:spcPts val="0"/>
              </a:spcBef>
              <a:buNone/>
              <a:defRPr/>
            </a:pPr>
            <a:endParaRPr lang="en-US" altLang="en-US" sz="1500" dirty="0">
              <a:cs typeface="ＭＳ Ｐゴシック" charset="0"/>
            </a:endParaRPr>
          </a:p>
          <a:p>
            <a:pPr marL="0" indent="0">
              <a:spcBef>
                <a:spcPts val="0"/>
              </a:spcBef>
              <a:buNone/>
            </a:pPr>
            <a:endParaRPr lang="en-US" sz="2050" dirty="0"/>
          </a:p>
        </p:txBody>
      </p:sp>
    </p:spTree>
    <p:extLst>
      <p:ext uri="{BB962C8B-B14F-4D97-AF65-F5344CB8AC3E}">
        <p14:creationId xmlns:p14="http://schemas.microsoft.com/office/powerpoint/2010/main" val="2641801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8001000" cy="800219"/>
          </a:xfrm>
        </p:spPr>
        <p:txBody>
          <a:bodyPr/>
          <a:lstStyle/>
          <a:p>
            <a:r>
              <a:rPr lang="en-US" dirty="0" smtClean="0"/>
              <a:t>Distribution Amounts</a:t>
            </a:r>
            <a:endParaRPr lang="en-US" dirty="0"/>
          </a:p>
        </p:txBody>
      </p:sp>
      <p:sp>
        <p:nvSpPr>
          <p:cNvPr id="3" name="Content Placeholder 2"/>
          <p:cNvSpPr>
            <a:spLocks noGrp="1"/>
          </p:cNvSpPr>
          <p:nvPr>
            <p:ph idx="1"/>
          </p:nvPr>
        </p:nvSpPr>
        <p:spPr>
          <a:xfrm>
            <a:off x="2743200" y="1295400"/>
            <a:ext cx="6400800" cy="4800600"/>
          </a:xfrm>
        </p:spPr>
        <p:txBody>
          <a:bodyPr/>
          <a:lstStyle/>
          <a:p>
            <a:pPr>
              <a:spcBef>
                <a:spcPts val="0"/>
              </a:spcBef>
              <a:buSzPct val="100000"/>
              <a:buFont typeface="Wingdings" panose="05000000000000000000" pitchFamily="2" charset="2"/>
              <a:buChar char="§"/>
              <a:defRPr/>
            </a:pPr>
            <a:r>
              <a:rPr lang="en-US" sz="2400" dirty="0" smtClean="0">
                <a:cs typeface="ＭＳ Ｐゴシック" charset="0"/>
              </a:rPr>
              <a:t>Distribution </a:t>
            </a:r>
            <a:r>
              <a:rPr lang="en-US" sz="2400" dirty="0">
                <a:cs typeface="ＭＳ Ｐゴシック" charset="0"/>
              </a:rPr>
              <a:t>Amounts:</a:t>
            </a:r>
          </a:p>
          <a:p>
            <a:pPr marL="0" indent="0">
              <a:spcBef>
                <a:spcPts val="0"/>
              </a:spcBef>
              <a:buNone/>
              <a:defRPr/>
            </a:pPr>
            <a:endParaRPr lang="en-US" sz="1500" dirty="0">
              <a:cs typeface="ＭＳ Ｐゴシック" charset="0"/>
            </a:endParaRPr>
          </a:p>
          <a:p>
            <a:pPr marL="685800" indent="-284163">
              <a:spcBef>
                <a:spcPts val="0"/>
              </a:spcBef>
              <a:buClrTx/>
              <a:buSzPct val="100000"/>
              <a:buFont typeface="Arial" panose="020B0604020202020204" pitchFamily="34" charset="0"/>
              <a:buChar char="̶"/>
              <a:defRPr/>
            </a:pPr>
            <a:r>
              <a:rPr lang="en-US" sz="2400" dirty="0">
                <a:solidFill>
                  <a:srgbClr val="000000"/>
                </a:solidFill>
                <a:cs typeface="ＭＳ Ｐゴシック" charset="0"/>
              </a:rPr>
              <a:t>Relief Fund </a:t>
            </a:r>
            <a:r>
              <a:rPr lang="en-US" sz="2400" dirty="0" smtClean="0">
                <a:solidFill>
                  <a:srgbClr val="000000"/>
                </a:solidFill>
                <a:cs typeface="ＭＳ Ｐゴシック" charset="0"/>
              </a:rPr>
              <a:t>(20%)</a:t>
            </a:r>
            <a:endParaRPr lang="en-US" sz="2400" dirty="0">
              <a:solidFill>
                <a:srgbClr val="000000"/>
              </a:solidFill>
              <a:cs typeface="ＭＳ Ｐゴシック" charset="0"/>
            </a:endParaRPr>
          </a:p>
          <a:p>
            <a:pPr>
              <a:spcBef>
                <a:spcPts val="0"/>
              </a:spcBef>
              <a:buNone/>
              <a:defRPr/>
            </a:pPr>
            <a:endParaRPr lang="en-US" sz="1500" dirty="0">
              <a:solidFill>
                <a:srgbClr val="000000"/>
              </a:solidFill>
              <a:cs typeface="ＭＳ Ｐゴシック" charset="0"/>
            </a:endParaRPr>
          </a:p>
          <a:p>
            <a:pPr marL="685800" indent="-284163">
              <a:spcBef>
                <a:spcPts val="0"/>
              </a:spcBef>
              <a:buClrTx/>
              <a:buSzPct val="100000"/>
              <a:buFont typeface="Arial" panose="020B0604020202020204" pitchFamily="34" charset="0"/>
              <a:buChar char="̶"/>
              <a:defRPr/>
            </a:pPr>
            <a:r>
              <a:rPr lang="en-US" sz="2400" dirty="0">
                <a:solidFill>
                  <a:srgbClr val="000000"/>
                </a:solidFill>
                <a:cs typeface="ＭＳ Ｐゴシック" charset="0"/>
              </a:rPr>
              <a:t>Volunteer Safety </a:t>
            </a:r>
            <a:r>
              <a:rPr lang="en-US" sz="2400" dirty="0" smtClean="0">
                <a:solidFill>
                  <a:srgbClr val="000000"/>
                </a:solidFill>
                <a:cs typeface="ＭＳ Ｐゴシック" charset="0"/>
              </a:rPr>
              <a:t>Workers’ Comp      Fund (20%)</a:t>
            </a:r>
            <a:endParaRPr lang="en-US" sz="2400" dirty="0">
              <a:solidFill>
                <a:srgbClr val="000000"/>
              </a:solidFill>
              <a:cs typeface="ＭＳ Ｐゴシック" charset="0"/>
            </a:endParaRPr>
          </a:p>
          <a:p>
            <a:pPr>
              <a:spcBef>
                <a:spcPts val="0"/>
              </a:spcBef>
              <a:buNone/>
              <a:defRPr/>
            </a:pPr>
            <a:endParaRPr lang="en-US" sz="1500" dirty="0">
              <a:solidFill>
                <a:srgbClr val="000000"/>
              </a:solidFill>
              <a:cs typeface="ＭＳ Ｐゴシック" charset="0"/>
            </a:endParaRPr>
          </a:p>
          <a:p>
            <a:pPr marL="685800" indent="-284163">
              <a:spcBef>
                <a:spcPts val="0"/>
              </a:spcBef>
              <a:buClrTx/>
              <a:buSzPct val="100000"/>
              <a:buFont typeface="Arial" panose="020B0604020202020204" pitchFamily="34" charset="0"/>
              <a:buChar char="̶"/>
              <a:defRPr/>
            </a:pPr>
            <a:r>
              <a:rPr lang="en-US" sz="2400" dirty="0">
                <a:solidFill>
                  <a:srgbClr val="000000"/>
                </a:solidFill>
                <a:cs typeface="ＭＳ Ｐゴシック" charset="0"/>
              </a:rPr>
              <a:t>Volunteer Fire Department Grants </a:t>
            </a:r>
            <a:r>
              <a:rPr lang="en-US" sz="2400" dirty="0" smtClean="0">
                <a:solidFill>
                  <a:srgbClr val="000000"/>
                </a:solidFill>
                <a:cs typeface="ＭＳ Ｐゴシック" charset="0"/>
              </a:rPr>
              <a:t>(20%)</a:t>
            </a:r>
            <a:endParaRPr lang="en-US" sz="2400" dirty="0">
              <a:solidFill>
                <a:srgbClr val="000000"/>
              </a:solidFill>
              <a:cs typeface="ＭＳ Ｐゴシック" charset="0"/>
            </a:endParaRPr>
          </a:p>
          <a:p>
            <a:pPr>
              <a:spcBef>
                <a:spcPts val="0"/>
              </a:spcBef>
              <a:buNone/>
              <a:defRPr/>
            </a:pPr>
            <a:endParaRPr lang="en-US" sz="1500" dirty="0">
              <a:solidFill>
                <a:srgbClr val="000000"/>
              </a:solidFill>
              <a:cs typeface="ＭＳ Ｐゴシック" charset="0"/>
            </a:endParaRPr>
          </a:p>
          <a:p>
            <a:pPr marL="685800" indent="-284163">
              <a:spcBef>
                <a:spcPts val="0"/>
              </a:spcBef>
              <a:buClrTx/>
              <a:buSzPct val="100000"/>
              <a:buFont typeface="Arial" panose="020B0604020202020204" pitchFamily="34" charset="0"/>
              <a:buChar char="̶"/>
              <a:defRPr/>
            </a:pPr>
            <a:r>
              <a:rPr lang="en-US" sz="2400" dirty="0">
                <a:solidFill>
                  <a:srgbClr val="000000"/>
                </a:solidFill>
                <a:cs typeface="ＭＳ Ｐゴシック" charset="0"/>
              </a:rPr>
              <a:t>General Fund </a:t>
            </a:r>
            <a:r>
              <a:rPr lang="en-US" sz="2400" dirty="0" smtClean="0">
                <a:solidFill>
                  <a:srgbClr val="000000"/>
                </a:solidFill>
                <a:cs typeface="ＭＳ Ｐゴシック" charset="0"/>
              </a:rPr>
              <a:t>redistributed </a:t>
            </a:r>
            <a:r>
              <a:rPr lang="en-US" sz="2400" dirty="0">
                <a:solidFill>
                  <a:srgbClr val="000000"/>
                </a:solidFill>
                <a:cs typeface="ＭＳ Ｐゴシック" charset="0"/>
              </a:rPr>
              <a:t>to F&amp;R Pension </a:t>
            </a:r>
            <a:r>
              <a:rPr lang="en-US" sz="2400" dirty="0" smtClean="0">
                <a:solidFill>
                  <a:srgbClr val="000000"/>
                </a:solidFill>
                <a:cs typeface="ＭＳ Ｐゴシック" charset="0"/>
              </a:rPr>
              <a:t>(40%)</a:t>
            </a:r>
            <a:endParaRPr lang="en-US" sz="2400" dirty="0">
              <a:solidFill>
                <a:srgbClr val="000000"/>
              </a:solidFill>
              <a:cs typeface="ＭＳ Ｐゴシック" charset="0"/>
            </a:endParaRPr>
          </a:p>
          <a:p>
            <a:endParaRPr lang="en-US" sz="1600" dirty="0" smtClean="0"/>
          </a:p>
        </p:txBody>
      </p:sp>
    </p:spTree>
    <p:extLst>
      <p:ext uri="{BB962C8B-B14F-4D97-AF65-F5344CB8AC3E}">
        <p14:creationId xmlns:p14="http://schemas.microsoft.com/office/powerpoint/2010/main" val="879880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8001000" cy="1508105"/>
          </a:xfrm>
        </p:spPr>
        <p:txBody>
          <a:bodyPr/>
          <a:lstStyle/>
          <a:p>
            <a:r>
              <a:rPr lang="en-US" dirty="0"/>
              <a:t>GPT Example </a:t>
            </a:r>
            <a:r>
              <a:rPr lang="en-US" dirty="0" smtClean="0"/>
              <a:t/>
            </a:r>
            <a:br>
              <a:rPr lang="en-US" dirty="0" smtClean="0"/>
            </a:br>
            <a:endParaRPr lang="en-US" dirty="0"/>
          </a:p>
        </p:txBody>
      </p:sp>
      <p:sp>
        <p:nvSpPr>
          <p:cNvPr id="3" name="Content Placeholder 2"/>
          <p:cNvSpPr>
            <a:spLocks noGrp="1"/>
          </p:cNvSpPr>
          <p:nvPr>
            <p:ph idx="1"/>
          </p:nvPr>
        </p:nvSpPr>
        <p:spPr>
          <a:xfrm>
            <a:off x="2743200" y="1295400"/>
            <a:ext cx="6324600" cy="5334000"/>
          </a:xfrm>
        </p:spPr>
        <p:txBody>
          <a:bodyPr/>
          <a:lstStyle/>
          <a:p>
            <a:pPr>
              <a:spcBef>
                <a:spcPts val="0"/>
              </a:spcBef>
              <a:buSzPct val="100000"/>
              <a:buFont typeface="Wingdings" panose="05000000000000000000" pitchFamily="2" charset="2"/>
              <a:buChar char="§"/>
            </a:pPr>
            <a:r>
              <a:rPr lang="en-US" sz="2400" dirty="0" smtClean="0"/>
              <a:t>2013 </a:t>
            </a:r>
            <a:r>
              <a:rPr lang="en-US" sz="2400" dirty="0" smtClean="0"/>
              <a:t>Funding: </a:t>
            </a:r>
            <a:r>
              <a:rPr lang="en-US" sz="2300" dirty="0" smtClean="0"/>
              <a:t>$30,364,035.00 </a:t>
            </a:r>
            <a:r>
              <a:rPr lang="en-US" sz="2300" dirty="0" smtClean="0"/>
              <a:t>Total Collected</a:t>
            </a:r>
          </a:p>
          <a:p>
            <a:pPr>
              <a:spcBef>
                <a:spcPts val="0"/>
              </a:spcBef>
            </a:pPr>
            <a:endParaRPr lang="en-US" sz="1200" dirty="0" smtClean="0"/>
          </a:p>
          <a:p>
            <a:pPr marL="347663" indent="0">
              <a:spcBef>
                <a:spcPts val="0"/>
              </a:spcBef>
              <a:buClrTx/>
              <a:buSzPct val="100000"/>
              <a:buNone/>
            </a:pPr>
            <a:r>
              <a:rPr lang="en-US" sz="2300" dirty="0" smtClean="0"/>
              <a:t>$6,072,807.00 </a:t>
            </a:r>
            <a:r>
              <a:rPr lang="en-US" sz="2300" dirty="0" smtClean="0"/>
              <a:t>VSWCF (20%)</a:t>
            </a:r>
          </a:p>
          <a:p>
            <a:pPr marL="347663" indent="0">
              <a:spcBef>
                <a:spcPts val="0"/>
              </a:spcBef>
            </a:pPr>
            <a:endParaRPr lang="en-US" sz="1200" dirty="0" smtClean="0"/>
          </a:p>
          <a:p>
            <a:pPr marL="347663" indent="0">
              <a:spcBef>
                <a:spcPts val="0"/>
              </a:spcBef>
              <a:buClrTx/>
              <a:buSzPct val="100000"/>
              <a:buNone/>
            </a:pPr>
            <a:r>
              <a:rPr lang="en-US" sz="2300" dirty="0" smtClean="0"/>
              <a:t>$6,072,807.00 </a:t>
            </a:r>
            <a:r>
              <a:rPr lang="en-US" sz="2300" dirty="0" smtClean="0"/>
              <a:t>Grants (20%)</a:t>
            </a:r>
          </a:p>
          <a:p>
            <a:pPr marL="347663" indent="0">
              <a:spcBef>
                <a:spcPts val="0"/>
              </a:spcBef>
            </a:pPr>
            <a:endParaRPr lang="en-US" sz="1200" dirty="0" smtClean="0"/>
          </a:p>
          <a:p>
            <a:pPr marL="347663" indent="0">
              <a:spcBef>
                <a:spcPts val="0"/>
              </a:spcBef>
              <a:buClrTx/>
              <a:buSzPct val="100000"/>
              <a:buNone/>
            </a:pPr>
            <a:r>
              <a:rPr lang="en-US" sz="2300" dirty="0" smtClean="0"/>
              <a:t>$6,072,807.00 </a:t>
            </a:r>
            <a:r>
              <a:rPr lang="en-US" sz="2300" dirty="0" smtClean="0"/>
              <a:t>Relief Funds (20%)</a:t>
            </a:r>
          </a:p>
          <a:p>
            <a:pPr marL="347663" indent="0">
              <a:spcBef>
                <a:spcPts val="0"/>
              </a:spcBef>
            </a:pPr>
            <a:endParaRPr lang="en-US" sz="1200" dirty="0" smtClean="0"/>
          </a:p>
          <a:p>
            <a:pPr marL="347663" indent="0">
              <a:spcBef>
                <a:spcPts val="0"/>
              </a:spcBef>
              <a:buClrTx/>
              <a:buSzPct val="100000"/>
              <a:buNone/>
            </a:pPr>
            <a:r>
              <a:rPr lang="en-US" sz="2300" dirty="0" smtClean="0"/>
              <a:t>$12,145,614.00 State General Fund </a:t>
            </a:r>
          </a:p>
          <a:p>
            <a:pPr marL="457200" indent="0">
              <a:spcBef>
                <a:spcPts val="0"/>
              </a:spcBef>
              <a:buClrTx/>
              <a:buSzPct val="100000"/>
              <a:buNone/>
            </a:pPr>
            <a:r>
              <a:rPr lang="en-US" sz="2300" dirty="0" smtClean="0"/>
              <a:t> (Directed to Pension Fund with additional</a:t>
            </a:r>
          </a:p>
          <a:p>
            <a:pPr marL="685800" indent="0">
              <a:spcBef>
                <a:spcPts val="0"/>
              </a:spcBef>
              <a:buClrTx/>
              <a:buSzPct val="100000"/>
              <a:buNone/>
            </a:pPr>
            <a:r>
              <a:rPr lang="en-US" sz="2300" dirty="0" smtClean="0"/>
              <a:t>funding from the state if needed.)</a:t>
            </a:r>
          </a:p>
          <a:p>
            <a:pPr marL="0" indent="0">
              <a:spcBef>
                <a:spcPts val="0"/>
              </a:spcBef>
              <a:buNone/>
            </a:pPr>
            <a:endParaRPr lang="en-US" sz="1200" dirty="0"/>
          </a:p>
          <a:p>
            <a:pPr marL="1600200" indent="-1600200">
              <a:spcBef>
                <a:spcPts val="0"/>
              </a:spcBef>
              <a:buFont typeface="Arial" panose="020B0604020202020204" pitchFamily="34" charset="0"/>
              <a:buNone/>
              <a:defRPr/>
            </a:pPr>
            <a:r>
              <a:rPr lang="en-US" sz="2100" dirty="0"/>
              <a:t>$180,000.00 </a:t>
            </a:r>
            <a:r>
              <a:rPr lang="en-US" sz="2100" dirty="0" smtClean="0"/>
              <a:t>  NC </a:t>
            </a:r>
            <a:r>
              <a:rPr lang="en-US" sz="2100" dirty="0"/>
              <a:t>State Firemen's </a:t>
            </a:r>
            <a:r>
              <a:rPr lang="en-US" sz="2100" dirty="0" smtClean="0"/>
              <a:t>Association (3%)</a:t>
            </a:r>
            <a:endParaRPr lang="en-US" sz="2100" dirty="0"/>
          </a:p>
          <a:p>
            <a:pPr marL="1600200" indent="-1600200">
              <a:spcBef>
                <a:spcPts val="0"/>
              </a:spcBef>
              <a:buFont typeface="Arial" panose="020B0604020202020204" pitchFamily="34" charset="0"/>
              <a:buNone/>
              <a:defRPr/>
            </a:pPr>
            <a:r>
              <a:rPr lang="en-US" sz="2100" dirty="0"/>
              <a:t>$155,000.00 </a:t>
            </a:r>
            <a:r>
              <a:rPr lang="en-US" sz="2100" dirty="0" smtClean="0"/>
              <a:t>  OSFM </a:t>
            </a:r>
            <a:r>
              <a:rPr lang="en-US" sz="2100" dirty="0"/>
              <a:t>Grants Administration </a:t>
            </a:r>
            <a:r>
              <a:rPr lang="en-US" sz="2100" dirty="0" smtClean="0"/>
              <a:t>(2%) </a:t>
            </a:r>
            <a:endParaRPr lang="en-US" sz="2100" dirty="0"/>
          </a:p>
          <a:p>
            <a:pPr marL="1600200" indent="-1600200">
              <a:spcBef>
                <a:spcPts val="0"/>
              </a:spcBef>
              <a:buFont typeface="Arial" panose="020B0604020202020204" pitchFamily="34" charset="0"/>
              <a:buNone/>
              <a:defRPr/>
            </a:pPr>
            <a:r>
              <a:rPr lang="en-US" sz="2100" dirty="0"/>
              <a:t>$120,000.00 </a:t>
            </a:r>
            <a:r>
              <a:rPr lang="en-US" sz="2100" dirty="0" smtClean="0"/>
              <a:t>	 OSFM  </a:t>
            </a:r>
            <a:r>
              <a:rPr lang="en-US" sz="2100" dirty="0"/>
              <a:t>Relief Fund </a:t>
            </a:r>
            <a:r>
              <a:rPr lang="en-US" sz="2100" dirty="0" smtClean="0"/>
              <a:t>(2%) </a:t>
            </a:r>
            <a:endParaRPr lang="en-US" sz="2100" dirty="0"/>
          </a:p>
          <a:p>
            <a:pPr marL="0" indent="0">
              <a:buNone/>
            </a:pPr>
            <a:endParaRPr lang="en-US" sz="2000" dirty="0"/>
          </a:p>
        </p:txBody>
      </p:sp>
    </p:spTree>
    <p:extLst>
      <p:ext uri="{BB962C8B-B14F-4D97-AF65-F5344CB8AC3E}">
        <p14:creationId xmlns:p14="http://schemas.microsoft.com/office/powerpoint/2010/main" val="3484331545"/>
      </p:ext>
    </p:extLst>
  </p:cSld>
  <p:clrMapOvr>
    <a:masterClrMapping/>
  </p:clrMapOvr>
  <p:timing>
    <p:tnLst>
      <p:par>
        <p:cTn id="1" dur="indefinite" restart="never" nodeType="tmRoot"/>
      </p:par>
    </p:tnLst>
  </p:timing>
</p:sld>
</file>

<file path=ppt/theme/theme1.xml><?xml version="1.0" encoding="utf-8"?>
<a:theme xmlns:a="http://schemas.openxmlformats.org/drawingml/2006/main" name="Generic (Online)">
  <a:themeElements>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Generic (Online).pot">
      <a:majorFont>
        <a:latin typeface="FrnkGothITC Hv 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pot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pot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Generic (Online)">
  <a:themeElements>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Generic (Online).pot">
      <a:majorFont>
        <a:latin typeface="FrnkGothITC Hv 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pot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pot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Generic (Online)">
  <a:themeElements>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Generic (Online).pot">
      <a:majorFont>
        <a:latin typeface="FrnkGothITC Hv 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pot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pot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Office\Templates\Presentations\Generic (Online).pot</Template>
  <TotalTime>2162</TotalTime>
  <Words>2884</Words>
  <Application>Microsoft Office PowerPoint</Application>
  <PresentationFormat>On-screen Show (4:3)</PresentationFormat>
  <Paragraphs>304</Paragraphs>
  <Slides>44</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44</vt:i4>
      </vt:variant>
    </vt:vector>
  </HeadingPairs>
  <TitlesOfParts>
    <vt:vector size="55" baseType="lpstr">
      <vt:lpstr>Arial</vt:lpstr>
      <vt:lpstr>Times New Roman</vt:lpstr>
      <vt:lpstr>FrnkGothITC Bk BT</vt:lpstr>
      <vt:lpstr>Calibri</vt:lpstr>
      <vt:lpstr>FrnkGothITC Hv BT</vt:lpstr>
      <vt:lpstr>ＭＳ Ｐゴシック</vt:lpstr>
      <vt:lpstr>Wingdings</vt:lpstr>
      <vt:lpstr>Monotype Sorts</vt:lpstr>
      <vt:lpstr>Generic (Online)</vt:lpstr>
      <vt:lpstr>1_Generic (Online)</vt:lpstr>
      <vt:lpstr>2_Generic (Online)</vt:lpstr>
      <vt:lpstr>North Carolina  Chief 101</vt:lpstr>
      <vt:lpstr>Chief 101 Class</vt:lpstr>
      <vt:lpstr>Program Objectives</vt:lpstr>
      <vt:lpstr>What is the Relief Fund?</vt:lpstr>
      <vt:lpstr>What is the Relief Fund?</vt:lpstr>
      <vt:lpstr>What is the Relief Fund?</vt:lpstr>
      <vt:lpstr>Gross Premium Tax (GPT)</vt:lpstr>
      <vt:lpstr>Distribution Amounts</vt:lpstr>
      <vt:lpstr>GPT Example  </vt:lpstr>
      <vt:lpstr>How is it funded?</vt:lpstr>
      <vt:lpstr>Changes in Reporting</vt:lpstr>
      <vt:lpstr>North Carolina Identity Management Account</vt:lpstr>
      <vt:lpstr>North Carolina Identity Management Account</vt:lpstr>
      <vt:lpstr>Finance Officer Delegation</vt:lpstr>
      <vt:lpstr>Rules for Participation</vt:lpstr>
      <vt:lpstr>Rules for Participation</vt:lpstr>
      <vt:lpstr>Rules for Participation</vt:lpstr>
      <vt:lpstr>How Funds Can Be Spent</vt:lpstr>
      <vt:lpstr>How Funds Can Be Spent</vt:lpstr>
      <vt:lpstr>How Funds Can Be Spent</vt:lpstr>
      <vt:lpstr>How Funds Can Be Spent</vt:lpstr>
      <vt:lpstr>How Funds Can Be Spent</vt:lpstr>
      <vt:lpstr>Relief Fund Changes 2014</vt:lpstr>
      <vt:lpstr>Relief Fund Changes 2014</vt:lpstr>
      <vt:lpstr>Relief Fund Changes 2014</vt:lpstr>
      <vt:lpstr>Relief Fund Changes 2015</vt:lpstr>
      <vt:lpstr>Relief Fund Changes 2015</vt:lpstr>
      <vt:lpstr>Relief Fund Changes 2014</vt:lpstr>
      <vt:lpstr>Relief Fund Changes 2014</vt:lpstr>
      <vt:lpstr>Relief Fund Changes 2014</vt:lpstr>
      <vt:lpstr>Relief Fund Changes 2014</vt:lpstr>
      <vt:lpstr>Relief Fund Changes 2014</vt:lpstr>
      <vt:lpstr>Relief Fund Changes 2014</vt:lpstr>
      <vt:lpstr>Relief Fund Changes 2014</vt:lpstr>
      <vt:lpstr>Relief Fund Changes 2014</vt:lpstr>
      <vt:lpstr>Relief Fund Changes 2014</vt:lpstr>
      <vt:lpstr>Relief Fund Changes 2014 </vt:lpstr>
      <vt:lpstr>Frequently Asked Questions</vt:lpstr>
      <vt:lpstr>Frequently Asked Questions</vt:lpstr>
      <vt:lpstr>Frequently Asked Questions</vt:lpstr>
      <vt:lpstr>Frequently Asked Questions</vt:lpstr>
      <vt:lpstr>Frequently Asked Questions</vt:lpstr>
      <vt:lpstr>Frequently Asked Questions</vt:lpstr>
      <vt:lpstr>Frequently Asked Questions</vt:lpstr>
    </vt:vector>
  </TitlesOfParts>
  <Company>NC Dept. of Insurance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OSFM PPT Template 1</dc:title>
  <dc:subject>Relief Fund</dc:subject>
  <dc:creator>OSFM  RPD</dc:creator>
  <cp:lastModifiedBy>Kerry Hall</cp:lastModifiedBy>
  <cp:revision>127</cp:revision>
  <dcterms:created xsi:type="dcterms:W3CDTF">2001-04-23T19:43:42Z</dcterms:created>
  <dcterms:modified xsi:type="dcterms:W3CDTF">2015-12-18T16:07:57Z</dcterms:modified>
</cp:coreProperties>
</file>