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sldIdLst>
    <p:sldId id="258" r:id="rId2"/>
    <p:sldId id="260" r:id="rId3"/>
    <p:sldId id="339" r:id="rId4"/>
    <p:sldId id="405" r:id="rId5"/>
    <p:sldId id="431" r:id="rId6"/>
    <p:sldId id="406" r:id="rId7"/>
    <p:sldId id="351" r:id="rId8"/>
    <p:sldId id="407" r:id="rId9"/>
    <p:sldId id="408" r:id="rId10"/>
    <p:sldId id="428" r:id="rId11"/>
    <p:sldId id="409" r:id="rId12"/>
    <p:sldId id="352" r:id="rId13"/>
    <p:sldId id="353" r:id="rId14"/>
    <p:sldId id="410" r:id="rId15"/>
    <p:sldId id="429" r:id="rId16"/>
    <p:sldId id="411" r:id="rId17"/>
    <p:sldId id="412" r:id="rId18"/>
    <p:sldId id="413" r:id="rId19"/>
    <p:sldId id="430" r:id="rId20"/>
    <p:sldId id="414" r:id="rId21"/>
    <p:sldId id="415" r:id="rId22"/>
    <p:sldId id="416" r:id="rId23"/>
    <p:sldId id="418" r:id="rId24"/>
    <p:sldId id="419" r:id="rId25"/>
    <p:sldId id="417" r:id="rId26"/>
    <p:sldId id="421" r:id="rId27"/>
    <p:sldId id="432" r:id="rId28"/>
    <p:sldId id="422" r:id="rId29"/>
    <p:sldId id="420" r:id="rId30"/>
    <p:sldId id="423" r:id="rId31"/>
    <p:sldId id="424" r:id="rId32"/>
    <p:sldId id="427" r:id="rId33"/>
    <p:sldId id="425" r:id="rId34"/>
    <p:sldId id="42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  <a:srgbClr val="FFFF17"/>
    <a:srgbClr val="0202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 varScale="1">
        <p:scale>
          <a:sx n="126" d="100"/>
          <a:sy n="126" d="100"/>
        </p:scale>
        <p:origin x="-208" y="-96"/>
      </p:cViewPr>
      <p:guideLst>
        <p:guide orient="horz" pos="1104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SFM - Color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159500"/>
            <a:ext cx="11953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981200" y="3048000"/>
            <a:ext cx="7162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1904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391933"/>
            <a:ext cx="6015038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0" y="1600200"/>
            <a:ext cx="2133600" cy="5262622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rgbClr val="2D2F2A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0">
              <a:srgbClr val="000000"/>
            </a:gs>
            <a:gs pos="84000">
              <a:schemeClr val="accent5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96969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066800"/>
            <a:ext cx="6477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>
            <a:off x="1074738" y="990600"/>
            <a:ext cx="8069262" cy="158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0" name="Picture 22" descr="OSFM - Color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159500"/>
            <a:ext cx="11953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0" y="1600200"/>
            <a:ext cx="2133600" cy="5262622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rgbClr val="2D2F2A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993300"/>
          </a:solidFill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rgbClr val="993300"/>
          </a:solidFill>
          <a:latin typeface="FrnkGothITC Hv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50000"/>
        <a:buFont typeface="Monotype Sorts" charset="0"/>
        <a:buChar char="n"/>
        <a:defRPr kumimoji="1" sz="28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6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Char char="•"/>
        <a:defRPr kumimoji="1"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000">
          <a:solidFill>
            <a:srgbClr val="000000"/>
          </a:solidFill>
          <a:latin typeface="FrnkGothITC Bk BT" pitchFamily="34" charset="0"/>
          <a:ea typeface="ＭＳ Ｐゴシック" charset="0"/>
          <a:cs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  <a:ea typeface="Times New Roman" charset="0"/>
          <a:cs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  <a:ea typeface="Times New Roman" charset="0"/>
          <a:cs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  <a:ea typeface="Times New Roman" charset="0"/>
          <a:cs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  <a:ea typeface="Times New Roman" charset="0"/>
          <a:cs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  <a:ea typeface="Times New Roman" charset="0"/>
          <a:cs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" y="1219200"/>
            <a:ext cx="9144000" cy="150810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Portable Extinguishers</a:t>
            </a:r>
            <a: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  <a:t>Firefighter </a:t>
            </a: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I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091238" cy="17526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3600" b="1" dirty="0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North Carolina Fire &amp; Rescue Commission </a:t>
            </a:r>
          </a:p>
          <a:p>
            <a:pPr>
              <a:buFont typeface="Monotype Sorts" charset="0"/>
              <a:buNone/>
            </a:pPr>
            <a:r>
              <a:rPr lang="en-US" sz="3600" b="1" dirty="0" smtClean="0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Portable Extinguishers</a:t>
            </a:r>
            <a:endParaRPr lang="en-US" sz="3600" b="1" dirty="0">
              <a:solidFill>
                <a:srgbClr val="99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Classes Of Fire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Class D: combustible metals and alloys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Dry powder extinguishers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K: combustible cooking oils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Wet chemical extinguishers</a:t>
            </a:r>
          </a:p>
        </p:txBody>
      </p:sp>
      <p:pic>
        <p:nvPicPr>
          <p:cNvPr id="3" name="Picture 2" descr="K extinguis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71800"/>
            <a:ext cx="2362200" cy="3565348"/>
          </a:xfrm>
          <a:prstGeom prst="rect">
            <a:avLst/>
          </a:prstGeom>
          <a:ln>
            <a:solidFill>
              <a:schemeClr val="bg2"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5098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Extinguisher ratings define </a:t>
            </a:r>
            <a:r>
              <a:rPr lang="en-US" sz="3000" dirty="0" smtClean="0"/>
              <a:t>the extinguishing capability for each size and type of portable </a:t>
            </a:r>
            <a:r>
              <a:rPr lang="en-US" sz="3000" dirty="0" smtClean="0"/>
              <a:t>extinguisher.</a:t>
            </a:r>
            <a:endParaRPr lang="en-US" sz="3000" dirty="0" smtClean="0"/>
          </a:p>
          <a:p>
            <a:r>
              <a:rPr lang="en-US" sz="3000" dirty="0" smtClean="0"/>
              <a:t>They are rated </a:t>
            </a:r>
            <a:r>
              <a:rPr lang="en-US" sz="3000" dirty="0" smtClean="0"/>
              <a:t>according to the type of fire they can extinguish</a:t>
            </a:r>
          </a:p>
          <a:p>
            <a:r>
              <a:rPr lang="en-US" sz="3000" dirty="0" smtClean="0">
                <a:latin typeface="Arial" charset="0"/>
                <a:ea typeface="ＭＳ Ｐゴシック" charset="0"/>
              </a:rPr>
              <a:t>The number represents </a:t>
            </a:r>
            <a:r>
              <a:rPr lang="en-US" sz="3000" dirty="0" smtClean="0">
                <a:latin typeface="Arial" charset="0"/>
                <a:ea typeface="ＭＳ Ｐゴシック" charset="0"/>
              </a:rPr>
              <a:t>their </a:t>
            </a:r>
            <a:r>
              <a:rPr lang="en-US" sz="3000" dirty="0" smtClean="0">
                <a:latin typeface="Arial" charset="0"/>
                <a:ea typeface="ＭＳ Ｐゴシック" charset="0"/>
              </a:rPr>
              <a:t>performance capability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2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 ratings: 1-A through 40-A</a:t>
            </a:r>
          </a:p>
          <a:p>
            <a:r>
              <a:rPr lang="en-US" dirty="0" smtClean="0"/>
              <a:t>Class B ratings: 1-B through 640-B</a:t>
            </a:r>
          </a:p>
          <a:p>
            <a:r>
              <a:rPr lang="en-US" dirty="0" smtClean="0"/>
              <a:t>Class C ratings: No numerical rating. </a:t>
            </a:r>
            <a:r>
              <a:rPr lang="en-US" dirty="0"/>
              <a:t>N</a:t>
            </a:r>
            <a:r>
              <a:rPr lang="en-US" dirty="0" smtClean="0"/>
              <a:t>onconductive agent</a:t>
            </a:r>
          </a:p>
          <a:p>
            <a:r>
              <a:rPr lang="en-US" dirty="0" smtClean="0"/>
              <a:t>Class D ratings: </a:t>
            </a:r>
            <a:r>
              <a:rPr lang="en-US" dirty="0"/>
              <a:t>No numerical </a:t>
            </a:r>
            <a:r>
              <a:rPr lang="en-US" dirty="0" smtClean="0"/>
              <a:t>rating. Tested for reactivity and toxicity</a:t>
            </a:r>
          </a:p>
          <a:p>
            <a:r>
              <a:rPr lang="en-US" dirty="0" smtClean="0"/>
              <a:t>Class K ratings: Agents capable of converting fatty acids to a soap or foam. Minimum criteria extinguishes a surface area of 2.25 sq. ft.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1828800"/>
          </a:xfrm>
        </p:spPr>
        <p:txBody>
          <a:bodyPr/>
          <a:lstStyle/>
          <a:p>
            <a:r>
              <a:rPr lang="en-US" dirty="0" smtClean="0"/>
              <a:t>Multiple markings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uitable for extinguishing more than one class of fire and are identified by  a combination of letters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4572000" cy="877824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 ratings: 1-A - 1 ¼ gal (5L) of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 B ratings: 1-B - extinguish 1 sq. ft. of area</a:t>
            </a:r>
          </a:p>
          <a:p>
            <a:r>
              <a:rPr lang="en-US" dirty="0" smtClean="0"/>
              <a:t>Class C ratings: No numerical rating</a:t>
            </a:r>
          </a:p>
        </p:txBody>
      </p:sp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17700"/>
            <a:ext cx="3657600" cy="24257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4006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1981200"/>
          </a:xfrm>
        </p:spPr>
        <p:txBody>
          <a:bodyPr/>
          <a:lstStyle/>
          <a:p>
            <a:r>
              <a:rPr lang="en-US" dirty="0" smtClean="0"/>
              <a:t>Class D ratings: </a:t>
            </a:r>
            <a:r>
              <a:rPr lang="en-US" dirty="0"/>
              <a:t>No numerical </a:t>
            </a:r>
            <a:r>
              <a:rPr lang="en-US" dirty="0" smtClean="0"/>
              <a:t>rating.</a:t>
            </a:r>
          </a:p>
          <a:p>
            <a:r>
              <a:rPr lang="en-US" dirty="0" smtClean="0"/>
              <a:t>Class K ratings: No numerical rating. Minimum criteria extinguishes a surface area of 2.25 sq. ft.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Pump-type water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Stored pressure water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Water-mist stored pressure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C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Aqueous film </a:t>
            </a:r>
            <a:r>
              <a:rPr lang="en-US" dirty="0">
                <a:latin typeface="Arial" charset="0"/>
                <a:ea typeface="ＭＳ Ｐゴシック" charset="0"/>
              </a:rPr>
              <a:t>f</a:t>
            </a:r>
            <a:r>
              <a:rPr lang="en-US" dirty="0" smtClean="0">
                <a:latin typeface="Arial" charset="0"/>
                <a:ea typeface="ＭＳ Ｐゴシック" charset="0"/>
              </a:rPr>
              <a:t>orming foam (AFFF)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B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3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Clean agent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B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C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Carbon dioxide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B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C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Wet chemical stored-pressure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K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057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Dry chemical extinguishers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B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5619690"/>
            <a:ext cx="44599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Wheeled dry chemical extinguisher</a:t>
            </a:r>
          </a:p>
        </p:txBody>
      </p:sp>
      <p:pic>
        <p:nvPicPr>
          <p:cNvPr id="4" name="Picture 3" descr="slide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57" t="-1364" r="-3511" b="12125"/>
          <a:stretch/>
        </p:blipFill>
        <p:spPr>
          <a:xfrm>
            <a:off x="4724400" y="1600200"/>
            <a:ext cx="2925416" cy="37981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2291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Ratings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057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Dry powders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D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7716" y="2590800"/>
            <a:ext cx="6477001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Class D extinguishers</a:t>
            </a:r>
          </a:p>
          <a:p>
            <a:pPr marL="0" lvl="1"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No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single agent will extinguish fires in all combustible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metals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/>
                <a:ea typeface="ＭＳ Ｐゴシック" charset="0"/>
                <a:cs typeface="Arial"/>
              </a:rPr>
              <a:t>Lesson One Firefighter </a:t>
            </a:r>
            <a:r>
              <a:rPr lang="en-US" b="1" dirty="0" smtClean="0">
                <a:latin typeface="Arial"/>
                <a:ea typeface="ＭＳ Ｐゴシック" charset="0"/>
                <a:cs typeface="Arial"/>
              </a:rPr>
              <a:t>I</a:t>
            </a:r>
            <a:endParaRPr lang="en-US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9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en-US" sz="2600" b="1" dirty="0">
                <a:latin typeface="Arial" charset="0"/>
                <a:ea typeface="ＭＳ Ｐゴシック" charset="0"/>
                <a:cs typeface="ＭＳ Ｐゴシック" charset="0"/>
              </a:rPr>
              <a:t>TERMINAL </a:t>
            </a: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</a:p>
          <a:p>
            <a:pPr>
              <a:buFont typeface="Monotype Sorts" charset="0"/>
              <a:buNone/>
            </a:pPr>
            <a:endParaRPr lang="en-US" sz="1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/>
              <a:t>The Firefighter I candidate </a:t>
            </a:r>
            <a:r>
              <a:rPr lang="en-US" sz="2000" dirty="0" smtClean="0"/>
              <a:t>shall identify </a:t>
            </a:r>
            <a:r>
              <a:rPr lang="en-US" sz="2000" dirty="0"/>
              <a:t>in writing the classifications of fire as they relate to the use of fire extinguishers, </a:t>
            </a:r>
            <a:r>
              <a:rPr lang="en-US" sz="2000" dirty="0" smtClean="0"/>
              <a:t>define </a:t>
            </a:r>
            <a:r>
              <a:rPr lang="en-US" sz="2000" dirty="0"/>
              <a:t>the fire extinguisher rating </a:t>
            </a:r>
            <a:r>
              <a:rPr lang="en-US" sz="2000" dirty="0" smtClean="0"/>
              <a:t>systems, identify </a:t>
            </a:r>
            <a:r>
              <a:rPr lang="en-US" sz="2000" dirty="0"/>
              <a:t>the </a:t>
            </a:r>
            <a:r>
              <a:rPr lang="en-US" sz="2000" dirty="0" smtClean="0"/>
              <a:t>appropriate extinguisher </a:t>
            </a:r>
            <a:r>
              <a:rPr lang="en-US" sz="2000" dirty="0"/>
              <a:t>and application </a:t>
            </a:r>
            <a:r>
              <a:rPr lang="en-US" sz="2000" dirty="0" smtClean="0"/>
              <a:t>procedures, and correctly </a:t>
            </a:r>
            <a:r>
              <a:rPr lang="en-US" sz="2000" dirty="0"/>
              <a:t>demonstrate extinguishing Class A and B fires by using appropriate portable fire extinguishers</a:t>
            </a:r>
            <a:r>
              <a:rPr lang="en-US" sz="2400" dirty="0"/>
              <a:t>.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3" y="4241534"/>
            <a:ext cx="3581400" cy="2375165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Selection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057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Class of burning fuel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Rating of extinguisher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Exposures to protect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Size and intensity of fire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Surrounding conditions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Ease of extinguisher handling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Personnel training</a:t>
            </a:r>
          </a:p>
        </p:txBody>
      </p:sp>
      <p:pic>
        <p:nvPicPr>
          <p:cNvPr id="4" name="Picture 3" descr="slide2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6800"/>
            <a:ext cx="2743200" cy="14097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glow rad="38100"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7764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Application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3124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Select size and type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the extinguisher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Condition of container and nozzle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Weight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Pressure gauge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Approach from </a:t>
            </a:r>
            <a:r>
              <a:rPr lang="en-US" dirty="0" smtClean="0">
                <a:latin typeface="Arial" charset="0"/>
                <a:ea typeface="ＭＳ Ｐゴシック" charset="0"/>
              </a:rPr>
              <a:t>the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  windward </a:t>
            </a:r>
            <a:r>
              <a:rPr lang="en-US" dirty="0">
                <a:latin typeface="Arial" charset="0"/>
                <a:ea typeface="ＭＳ Ｐゴシック" charset="0"/>
              </a:rPr>
              <a:t>side </a:t>
            </a:r>
          </a:p>
        </p:txBody>
      </p:sp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59550"/>
            <a:ext cx="2819400" cy="320785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0230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Application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4572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PASS Method of application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dirty="0" smtClean="0">
                <a:latin typeface="Arial" charset="0"/>
                <a:ea typeface="ＭＳ Ｐゴシック" charset="0"/>
              </a:rPr>
              <a:t>: Pull the pin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</a:rPr>
              <a:t>: Aim the nozzle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</a:rPr>
              <a:t>: Squeeze the handles together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</a:rPr>
              <a:t>: Sweep the nozzle back and forth</a:t>
            </a:r>
          </a:p>
        </p:txBody>
      </p:sp>
      <p:pic>
        <p:nvPicPr>
          <p:cNvPr id="3" name="Picture 2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0"/>
            <a:ext cx="3657600" cy="24257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8605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Protection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2209800"/>
            <a:ext cx="6477000" cy="3810000"/>
          </a:xfrm>
        </p:spPr>
        <p:txBody>
          <a:bodyPr/>
          <a:lstStyle/>
          <a:p>
            <a:r>
              <a:rPr lang="en-US" sz="2600" dirty="0" smtClean="0">
                <a:latin typeface="Arial" charset="0"/>
                <a:ea typeface="ＭＳ Ｐゴシック" charset="0"/>
              </a:rPr>
              <a:t>Fire extinguishers shall not be exposed to temperatures outside the listed temperature range shown on the extinguisher label</a:t>
            </a:r>
          </a:p>
          <a:p>
            <a:r>
              <a:rPr lang="en-US" sz="2600" dirty="0" smtClean="0">
                <a:latin typeface="Arial" charset="0"/>
                <a:ea typeface="ＭＳ Ｐゴシック" charset="0"/>
              </a:rPr>
              <a:t>Fire extinguishers containing only water shall be protected to temperatures as low as -40</a:t>
            </a:r>
            <a:r>
              <a:rPr lang="en-US" sz="2600" baseline="30000" dirty="0" smtClean="0">
                <a:latin typeface="Arial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F by the addition of an antifreeze that is stipulated on the fire extinguisher nameplate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219200"/>
            <a:ext cx="6324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NFPA 10, 2010 edition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Standard For Portable Fire Extinguishers 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93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Protection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1066800"/>
          </a:xfrm>
        </p:spPr>
        <p:txBody>
          <a:bodyPr/>
          <a:lstStyle/>
          <a:p>
            <a:r>
              <a:rPr lang="en-US" sz="2600" dirty="0" smtClean="0">
                <a:latin typeface="Arial" charset="0"/>
                <a:ea typeface="ＭＳ Ｐゴシック" charset="0"/>
              </a:rPr>
              <a:t>Calcium chloride solutions shall not be used in stainless steel fire extinguishers</a:t>
            </a:r>
          </a:p>
        </p:txBody>
      </p:sp>
      <p:pic>
        <p:nvPicPr>
          <p:cNvPr id="4" name="Picture 3" descr="slide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2" y="2286000"/>
            <a:ext cx="2481072" cy="419367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194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</a:t>
            </a:r>
            <a:r>
              <a:rPr lang="en-US" sz="4400" dirty="0" smtClean="0">
                <a:latin typeface="FrnkGothITC Hv BT" charset="0"/>
                <a:ea typeface="ＭＳ Ｐゴシック" charset="0"/>
                <a:cs typeface="ＭＳ Ｐゴシック" charset="0"/>
              </a:rPr>
              <a:t>Service &amp;Inspection</a:t>
            </a:r>
            <a:endParaRPr lang="en-US" sz="4400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971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Inspect at least once each year to ensure accessibility and operability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They must be in their designated </a:t>
            </a:r>
            <a:r>
              <a:rPr lang="en-US" dirty="0" smtClean="0">
                <a:latin typeface="Arial" charset="0"/>
                <a:ea typeface="ＭＳ Ｐゴシック" charset="0"/>
              </a:rPr>
              <a:t>locations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Ensure they have </a:t>
            </a:r>
            <a:r>
              <a:rPr lang="en-US" dirty="0" smtClean="0">
                <a:latin typeface="Arial" charset="0"/>
                <a:ea typeface="ＭＳ Ｐゴシック" charset="0"/>
              </a:rPr>
              <a:t>not been activated or tampered with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for physical signs of damage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4572000"/>
            <a:ext cx="6324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Servicing is done </a:t>
            </a:r>
            <a:r>
              <a:rPr lang="en-US" b="1" dirty="0" smtClean="0">
                <a:latin typeface="+mn-lt"/>
              </a:rPr>
              <a:t>by a </a:t>
            </a:r>
            <a:r>
              <a:rPr lang="en-US" b="1" dirty="0" smtClean="0">
                <a:latin typeface="+mn-lt"/>
              </a:rPr>
              <a:t>fire extinguisher professional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38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Inspection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ea typeface="ＭＳ Ｐゴシック" charset="0"/>
              </a:rPr>
              <a:t>Inspections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Inspect </a:t>
            </a:r>
            <a:r>
              <a:rPr lang="en-US" dirty="0" smtClean="0">
                <a:latin typeface="Arial" charset="0"/>
                <a:ea typeface="ＭＳ Ｐゴシック" charset="0"/>
              </a:rPr>
              <a:t>at least once each year to ensure it is accessible and in the proper location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nozzle or horn for obstructions or damage</a:t>
            </a:r>
          </a:p>
        </p:txBody>
      </p:sp>
      <p:pic>
        <p:nvPicPr>
          <p:cNvPr id="4" name="Picture 3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84" y="4114800"/>
            <a:ext cx="2365359" cy="2428267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3233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Inspection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ea typeface="ＭＳ Ｐゴシック" charset="0"/>
              </a:rPr>
              <a:t>Inspections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</a:t>
            </a:r>
            <a:r>
              <a:rPr lang="en-US" dirty="0" smtClean="0">
                <a:latin typeface="Arial" charset="0"/>
                <a:ea typeface="ＭＳ Ｐゴシック" charset="0"/>
              </a:rPr>
              <a:t>the the shell for damage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Operating instructions are legible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the locking pin and tamper seal are in place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that the extinguisher is full of agent</a:t>
            </a:r>
          </a:p>
        </p:txBody>
      </p:sp>
      <p:pic>
        <p:nvPicPr>
          <p:cNvPr id="3" name="Picture 2" descr="slide2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74" y="4118994"/>
            <a:ext cx="2641246" cy="2530566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9994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Inspection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ea typeface="ＭＳ Ｐゴシック" charset="0"/>
              </a:rPr>
              <a:t>Inspections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</a:t>
            </a:r>
            <a:r>
              <a:rPr lang="en-US" dirty="0" smtClean="0">
                <a:latin typeface="Arial" charset="0"/>
                <a:ea typeface="ＭＳ Ｐゴシック" charset="0"/>
              </a:rPr>
              <a:t>that the extinguisher is full of agent</a:t>
            </a:r>
            <a:r>
              <a:rPr lang="en-US" dirty="0">
                <a:latin typeface="Arial" charset="0"/>
                <a:ea typeface="ＭＳ Ｐゴシック" charset="0"/>
              </a:rPr>
              <a:t>	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By pressure gauge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By weight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By agent level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Check inspection tag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Date of last inspection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Maintenance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Recharging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Examine hose and fittings</a:t>
            </a:r>
          </a:p>
        </p:txBody>
      </p:sp>
      <p:pic>
        <p:nvPicPr>
          <p:cNvPr id="3" name="Picture 2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38600"/>
            <a:ext cx="1312053" cy="19812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slide27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1752600" cy="1719885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174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FrnkGothITC Hv BT" charset="0"/>
                <a:ea typeface="ＭＳ Ｐゴシック" charset="0"/>
                <a:cs typeface="ＭＳ Ｐゴシック" charset="0"/>
              </a:rPr>
              <a:t>Extinguisher Hydrostatic Testing</a:t>
            </a:r>
            <a:endParaRPr lang="en-US" sz="4400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2286000"/>
            <a:ext cx="6477000" cy="2971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Test results should be fixed to the can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219200"/>
            <a:ext cx="6324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NFPA 10, 2010 edition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Standard For Portable Fire Extinguishers 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Picture 3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5200"/>
            <a:ext cx="3657600" cy="24257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1428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  <a:t>Enabling Objectives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781800" cy="3810000"/>
          </a:xfrm>
        </p:spPr>
        <p:txBody>
          <a:bodyPr/>
          <a:lstStyle/>
          <a:p>
            <a:r>
              <a:rPr lang="en-US" dirty="0"/>
              <a:t>The Firefighter I candidate, when given a fire scenario, shall correctly identify each of the five classes of fire and the appropriate type of fire extinguisher to use on each class. </a:t>
            </a:r>
            <a:endParaRPr lang="en-US" dirty="0" smtClean="0"/>
          </a:p>
          <a:p>
            <a:r>
              <a:rPr lang="en-US" dirty="0"/>
              <a:t>The Firefighter I candidate shall correctly identify, verbally and in writing, the ratings of any given portable fire extinguisher.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Obsolete Extinguishers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7086600" cy="2971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Inverting type fire extinguishers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Soda-acid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Foam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Internal cartridge-operated water and loaded stream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Internal cartridge dry-chemical</a:t>
            </a:r>
          </a:p>
        </p:txBody>
      </p:sp>
      <p:pic>
        <p:nvPicPr>
          <p:cNvPr id="3" name="Picture 2" descr="Obsole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75100"/>
            <a:ext cx="1828800" cy="273050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3376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Obsolete Extinguishers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Soft soldered or riveted copper or brass cylinders</a:t>
            </a:r>
          </a:p>
        </p:txBody>
      </p:sp>
      <p:pic>
        <p:nvPicPr>
          <p:cNvPr id="4" name="Picture 3" descr="Obsolu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91846"/>
            <a:ext cx="2209800" cy="3299354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546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Obsolete Extinguishers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7086600" cy="2971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Carbon tetrachloride or </a:t>
            </a:r>
            <a:r>
              <a:rPr lang="en-US" dirty="0" err="1" smtClean="0">
                <a:latin typeface="Arial" charset="0"/>
                <a:ea typeface="ＭＳ Ｐゴシック" charset="0"/>
              </a:rPr>
              <a:t>chlorobromomethane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</a:rPr>
              <a:t>Halon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Halon</a:t>
            </a:r>
            <a:r>
              <a:rPr lang="en-US" dirty="0" smtClean="0">
                <a:latin typeface="Arial" charset="0"/>
                <a:ea typeface="ＭＳ Ｐゴシック" charset="0"/>
              </a:rPr>
              <a:t> 1211</a:t>
            </a: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Halon</a:t>
            </a:r>
            <a:r>
              <a:rPr lang="en-US" dirty="0" smtClean="0">
                <a:latin typeface="Arial" charset="0"/>
                <a:ea typeface="ＭＳ Ｐゴシック" charset="0"/>
              </a:rPr>
              <a:t> 1301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obsole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08" y="2250930"/>
            <a:ext cx="2192984" cy="171147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hal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2209800" cy="3336798"/>
          </a:xfrm>
          <a:prstGeom prst="rect">
            <a:avLst/>
          </a:prstGeom>
          <a:ln>
            <a:solidFill>
              <a:schemeClr val="bg2"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0488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five classes of </a:t>
            </a:r>
            <a:r>
              <a:rPr lang="en-US" dirty="0" smtClean="0"/>
              <a:t>fire and the </a:t>
            </a:r>
            <a:r>
              <a:rPr lang="en-US" dirty="0"/>
              <a:t>type of portable fire extinguisher to be used on each class of </a:t>
            </a:r>
            <a:r>
              <a:rPr lang="en-US" dirty="0" smtClean="0"/>
              <a:t>fire.</a:t>
            </a:r>
            <a:r>
              <a:rPr lang="en-US" dirty="0"/>
              <a:t> </a:t>
            </a:r>
            <a:r>
              <a:rPr lang="en-US" dirty="0" smtClean="0"/>
              <a:t>Summarize </a:t>
            </a:r>
            <a:r>
              <a:rPr lang="en-US" dirty="0"/>
              <a:t>the ratings and sizes of each type of extinguisher and how the ratings are determined. </a:t>
            </a:r>
          </a:p>
          <a:p>
            <a:pPr marL="0" indent="0">
              <a:buNone/>
            </a:pPr>
            <a:r>
              <a:rPr lang="en-US" dirty="0" smtClean="0"/>
              <a:t>Review </a:t>
            </a:r>
            <a:r>
              <a:rPr lang="en-US" dirty="0"/>
              <a:t>the marking systems used on </a:t>
            </a:r>
            <a:r>
              <a:rPr lang="en-US" dirty="0" smtClean="0"/>
              <a:t>extinguishers and the various different agents used.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 inspection procedures and hydrostatic testing.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Summarize </a:t>
            </a:r>
            <a:r>
              <a:rPr lang="en-US" dirty="0"/>
              <a:t>the operational methods for each fire extinguisher.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50" y="3048000"/>
            <a:ext cx="2801587" cy="359537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423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  <a:t>Enabling Objectives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781800" cy="3810000"/>
          </a:xfrm>
        </p:spPr>
        <p:txBody>
          <a:bodyPr/>
          <a:lstStyle/>
          <a:p>
            <a:pPr lvl="0"/>
            <a:r>
              <a:rPr lang="en-US" dirty="0"/>
              <a:t>The Firefighter I candidate shall correctly identify, verbally and in writing, the different types of fire extinguishers and the agents used in each. </a:t>
            </a:r>
          </a:p>
        </p:txBody>
      </p:sp>
      <p:pic>
        <p:nvPicPr>
          <p:cNvPr id="3" name="Picture 2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52800"/>
            <a:ext cx="2214512" cy="3342437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glow rad="38100"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lide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1800"/>
            <a:ext cx="2066544" cy="3493008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glow rad="38100"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44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  <a:t>Enabling Objectives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781800" cy="2819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Firefighter I candidate shall visually, verbally, and by physical demonstration correctly inspect portable fire extinguishers and determine proper working order and placement. </a:t>
            </a:r>
            <a:endParaRPr lang="en-US" dirty="0" smtClean="0"/>
          </a:p>
        </p:txBody>
      </p:sp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429000"/>
            <a:ext cx="2619777" cy="3100070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glow rad="38100"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30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FrnkGothITC Hv BT" charset="0"/>
                <a:ea typeface="ＭＳ Ｐゴシック" charset="0"/>
                <a:cs typeface="ＭＳ Ｐゴシック" charset="0"/>
              </a:rPr>
              <a:t>Enabling Objectives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781800" cy="3810000"/>
          </a:xfrm>
        </p:spPr>
        <p:txBody>
          <a:bodyPr/>
          <a:lstStyle/>
          <a:p>
            <a:pPr lvl="0"/>
            <a:r>
              <a:rPr lang="en-US" dirty="0"/>
              <a:t>The Firefighter I candidate shall correctly list in writing the proper maintenance requirements and hydrostatic testing procedures for portable fire extinguishers</a:t>
            </a:r>
            <a:r>
              <a:rPr lang="en-US"/>
              <a:t>. </a:t>
            </a:r>
            <a:endParaRPr lang="en-US" dirty="0"/>
          </a:p>
          <a:p>
            <a:r>
              <a:rPr lang="en-US" dirty="0"/>
              <a:t>The Firefighter I candidate shall correctly identify in writing the steps for selecting the appropriate portable fire extinguisher, and demonstrate the use of extinguishers on Class A and B fires.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09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Classes Of Fire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Five Classes of fire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A: ordinary combustibles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B: flammable and combustible liquids, gases, and greases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C: fires that are created from electrical energy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D: combustible metals and alloys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Class K: combustible cooking oils</a:t>
            </a:r>
          </a:p>
        </p:txBody>
      </p:sp>
      <p:pic>
        <p:nvPicPr>
          <p:cNvPr id="3" name="Picture 2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000"/>
            <a:ext cx="4155525" cy="1030224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Classes Of Fire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Class A: ordinary combustibles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Textiles, paper, plastics, rubber, wood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B: flammable and combustible liquids, gases, and greases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Alcohol, cooking oils, gasoline, LPG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C: fires that are created from electrical energy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D: combustible metals and alloys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Lithium, magnesium, potassium, sodium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K: combustible cooking oils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Vegetable and animal fats and oils</a:t>
            </a:r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4572000" cy="877824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9415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2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rnkGothITC Hv BT" charset="0"/>
                <a:ea typeface="ＭＳ Ｐゴシック" charset="0"/>
                <a:cs typeface="ＭＳ Ｐゴシック" charset="0"/>
              </a:rPr>
              <a:t>Classes Of Fire</a:t>
            </a:r>
            <a:endParaRPr lang="en-US" dirty="0">
              <a:latin typeface="FrnkGothITC Hv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77000" cy="34290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Class A: ordinary combustibles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Water, foam, dry chemicals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B: flammable and combustible liquids, gases, and greases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CO</a:t>
            </a:r>
            <a:r>
              <a:rPr lang="en-US" sz="2400" baseline="-25000" dirty="0" smtClean="0">
                <a:latin typeface="Arial" charset="0"/>
                <a:ea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class B foam, dry chemical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Class C: fires that are created from electrical energy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E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liminate the electrical energy</a:t>
            </a:r>
          </a:p>
        </p:txBody>
      </p:sp>
      <p:pic>
        <p:nvPicPr>
          <p:cNvPr id="3" name="Picture 2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24400"/>
            <a:ext cx="3657600" cy="1456944"/>
          </a:xfrm>
          <a:prstGeom prst="rect">
            <a:avLst/>
          </a:prstGeom>
          <a:ln>
            <a:solidFill>
              <a:schemeClr val="bg2">
                <a:alpha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839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(Online)">
  <a:themeElements>
    <a:clrScheme name="Generic (Online).pot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.pot">
      <a:majorFont>
        <a:latin typeface="FrnkGothITC Hv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eneric (Online).p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.p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.p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(Online).pot</Template>
  <TotalTime>9199</TotalTime>
  <Words>1129</Words>
  <Application>Microsoft Macintosh PowerPoint</Application>
  <PresentationFormat>On-screen Show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Generic (Online)</vt:lpstr>
      <vt:lpstr>Portable Extinguishers Firefighter I</vt:lpstr>
      <vt:lpstr>Lesson One Firefighter I</vt:lpstr>
      <vt:lpstr>Enabling Objectives</vt:lpstr>
      <vt:lpstr>Enabling Objectives</vt:lpstr>
      <vt:lpstr>Enabling Objectives</vt:lpstr>
      <vt:lpstr>Enabling Objectives</vt:lpstr>
      <vt:lpstr>Classes Of Fire</vt:lpstr>
      <vt:lpstr>Classes Of Fire</vt:lpstr>
      <vt:lpstr>Classes Of Fire</vt:lpstr>
      <vt:lpstr>Classes Of Fire</vt:lpstr>
      <vt:lpstr>Extinguisher Ratings</vt:lpstr>
      <vt:lpstr>Extinguisher Ratings</vt:lpstr>
      <vt:lpstr>Extinguisher Ratings</vt:lpstr>
      <vt:lpstr>Extinguisher Ratings</vt:lpstr>
      <vt:lpstr>Extinguisher Ratings</vt:lpstr>
      <vt:lpstr>Extinguisher Ratings</vt:lpstr>
      <vt:lpstr>Extinguisher Ratings</vt:lpstr>
      <vt:lpstr>Extinguisher Ratings</vt:lpstr>
      <vt:lpstr>Extinguisher Ratings</vt:lpstr>
      <vt:lpstr>Extinguisher Selection</vt:lpstr>
      <vt:lpstr>Extinguisher Application</vt:lpstr>
      <vt:lpstr>Extinguisher Application</vt:lpstr>
      <vt:lpstr>Extinguisher Protection</vt:lpstr>
      <vt:lpstr>Extinguisher Protection</vt:lpstr>
      <vt:lpstr>Extinguisher Service &amp;Inspection</vt:lpstr>
      <vt:lpstr>Extinguisher Inspection</vt:lpstr>
      <vt:lpstr>Extinguisher Inspection</vt:lpstr>
      <vt:lpstr>Extinguisher Inspection</vt:lpstr>
      <vt:lpstr>Extinguisher Hydrostatic Testing</vt:lpstr>
      <vt:lpstr>Obsolete Extinguishers</vt:lpstr>
      <vt:lpstr>Obsolete Extinguishers</vt:lpstr>
      <vt:lpstr>Obsolete Extinguishers</vt:lpstr>
      <vt:lpstr>Summary</vt:lpstr>
      <vt:lpstr>Summary</vt:lpstr>
    </vt:vector>
  </TitlesOfParts>
  <Manager>C Best</Manager>
  <Company>NC Dept. of Insurance, OSFM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Extinguishers</dc:title>
  <dc:subject/>
  <dc:creator>R&amp;PD</dc:creator>
  <cp:keywords>Portable Extinguishers, Fire and rescue, North Carolina, Pocket Tools Training</cp:keywords>
  <dc:description/>
  <cp:lastModifiedBy>Chris Best</cp:lastModifiedBy>
  <cp:revision>214</cp:revision>
  <dcterms:created xsi:type="dcterms:W3CDTF">2011-12-12T15:03:30Z</dcterms:created>
  <dcterms:modified xsi:type="dcterms:W3CDTF">2012-05-17T15:47:22Z</dcterms:modified>
  <cp:category>Training</cp:category>
</cp:coreProperties>
</file>