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Lst>
  <p:sldSz cx="13004800" cy="9753600"/>
  <p:notesSz cx="6858000" cy="9144000"/>
  <p:defaultTextStyle>
    <a:defPPr>
      <a:defRPr lang="en-US"/>
    </a:defPPr>
    <a:lvl1pPr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53" d="100"/>
          <a:sy n="53" d="100"/>
        </p:scale>
        <p:origin x="-1354" y="-86"/>
      </p:cViewPr>
      <p:guideLst>
        <p:guide orient="horz" pos="3072"/>
        <p:guide pos="4096"/>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486457B6-3119-8A4D-A3BF-606430AA5243}" type="slidenum">
              <a:rPr lang="en-US"/>
              <a:pPr/>
              <a:t>‹#›</a:t>
            </a:fld>
            <a:endParaRPr lang="en-US"/>
          </a:p>
        </p:txBody>
      </p:sp>
    </p:spTree>
    <p:extLst>
      <p:ext uri="{BB962C8B-B14F-4D97-AF65-F5344CB8AC3E}">
        <p14:creationId xmlns:p14="http://schemas.microsoft.com/office/powerpoint/2010/main" xmlns="" val="381504123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EF61B599-1D61-D94E-9D4F-C5622411D97A}" type="slidenum">
              <a:rPr lang="en-US"/>
              <a:pPr/>
              <a:t>‹#›</a:t>
            </a:fld>
            <a:endParaRPr lang="en-US"/>
          </a:p>
        </p:txBody>
      </p:sp>
    </p:spTree>
    <p:extLst>
      <p:ext uri="{BB962C8B-B14F-4D97-AF65-F5344CB8AC3E}">
        <p14:creationId xmlns:p14="http://schemas.microsoft.com/office/powerpoint/2010/main" xmlns="" val="190457020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56775" y="-12700"/>
            <a:ext cx="3260725" cy="9029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400" y="-12700"/>
            <a:ext cx="9629775" cy="9029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891506F4-A453-2447-97B6-C5C13AD22609}" type="slidenum">
              <a:rPr lang="en-US"/>
              <a:pPr/>
              <a:t>‹#›</a:t>
            </a:fld>
            <a:endParaRPr lang="en-US"/>
          </a:p>
        </p:txBody>
      </p:sp>
    </p:spTree>
    <p:extLst>
      <p:ext uri="{BB962C8B-B14F-4D97-AF65-F5344CB8AC3E}">
        <p14:creationId xmlns:p14="http://schemas.microsoft.com/office/powerpoint/2010/main" xmlns="" val="169440176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C7FA0CD3-E398-FF42-9EBC-AF8375760414}" type="slidenum">
              <a:rPr lang="en-US"/>
              <a:pPr/>
              <a:t>‹#›</a:t>
            </a:fld>
            <a:endParaRPr lang="en-US"/>
          </a:p>
        </p:txBody>
      </p:sp>
    </p:spTree>
    <p:extLst>
      <p:ext uri="{BB962C8B-B14F-4D97-AF65-F5344CB8AC3E}">
        <p14:creationId xmlns:p14="http://schemas.microsoft.com/office/powerpoint/2010/main" xmlns="" val="135233838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17EC3097-55AE-7749-B844-5A871FBBEA62}" type="slidenum">
              <a:rPr lang="en-US"/>
              <a:pPr/>
              <a:t>‹#›</a:t>
            </a:fld>
            <a:endParaRPr lang="en-US"/>
          </a:p>
        </p:txBody>
      </p:sp>
    </p:spTree>
    <p:extLst>
      <p:ext uri="{BB962C8B-B14F-4D97-AF65-F5344CB8AC3E}">
        <p14:creationId xmlns:p14="http://schemas.microsoft.com/office/powerpoint/2010/main" xmlns="" val="195475403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22500" y="1460500"/>
            <a:ext cx="5156200" cy="755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531100" y="1460500"/>
            <a:ext cx="5156200" cy="755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DF0F62B9-1AC2-924C-A70F-EDC9F165E92E}" type="slidenum">
              <a:rPr lang="en-US"/>
              <a:pPr/>
              <a:t>‹#›</a:t>
            </a:fld>
            <a:endParaRPr lang="en-US"/>
          </a:p>
        </p:txBody>
      </p:sp>
    </p:spTree>
    <p:extLst>
      <p:ext uri="{BB962C8B-B14F-4D97-AF65-F5344CB8AC3E}">
        <p14:creationId xmlns:p14="http://schemas.microsoft.com/office/powerpoint/2010/main" xmlns="" val="57869650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7B930EF4-CAED-104F-81AB-74300DBBF127}" type="slidenum">
              <a:rPr lang="en-US"/>
              <a:pPr/>
              <a:t>‹#›</a:t>
            </a:fld>
            <a:endParaRPr lang="en-US"/>
          </a:p>
        </p:txBody>
      </p:sp>
    </p:spTree>
    <p:extLst>
      <p:ext uri="{BB962C8B-B14F-4D97-AF65-F5344CB8AC3E}">
        <p14:creationId xmlns:p14="http://schemas.microsoft.com/office/powerpoint/2010/main" xmlns="" val="154905081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1F52CADA-2C69-0F4F-BFC8-F54AE34576C0}" type="slidenum">
              <a:rPr lang="en-US"/>
              <a:pPr/>
              <a:t>‹#›</a:t>
            </a:fld>
            <a:endParaRPr lang="en-US"/>
          </a:p>
        </p:txBody>
      </p:sp>
    </p:spTree>
    <p:extLst>
      <p:ext uri="{BB962C8B-B14F-4D97-AF65-F5344CB8AC3E}">
        <p14:creationId xmlns:p14="http://schemas.microsoft.com/office/powerpoint/2010/main" xmlns="" val="26657663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D2139A41-989B-764B-B162-28326258A14F}" type="slidenum">
              <a:rPr lang="en-US"/>
              <a:pPr/>
              <a:t>‹#›</a:t>
            </a:fld>
            <a:endParaRPr lang="en-US"/>
          </a:p>
        </p:txBody>
      </p:sp>
    </p:spTree>
    <p:extLst>
      <p:ext uri="{BB962C8B-B14F-4D97-AF65-F5344CB8AC3E}">
        <p14:creationId xmlns:p14="http://schemas.microsoft.com/office/powerpoint/2010/main" xmlns="" val="44912215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E2393F8F-2A19-AB49-B427-E91781D2BEBB}" type="slidenum">
              <a:rPr lang="en-US"/>
              <a:pPr/>
              <a:t>‹#›</a:t>
            </a:fld>
            <a:endParaRPr lang="en-US"/>
          </a:p>
        </p:txBody>
      </p:sp>
    </p:spTree>
    <p:extLst>
      <p:ext uri="{BB962C8B-B14F-4D97-AF65-F5344CB8AC3E}">
        <p14:creationId xmlns:p14="http://schemas.microsoft.com/office/powerpoint/2010/main" xmlns="" val="354488148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FDBB6874-EFE2-D842-A92B-ED3D48842A2C}" type="slidenum">
              <a:rPr lang="en-US"/>
              <a:pPr/>
              <a:t>‹#›</a:t>
            </a:fld>
            <a:endParaRPr lang="en-US"/>
          </a:p>
        </p:txBody>
      </p:sp>
    </p:spTree>
    <p:extLst>
      <p:ext uri="{BB962C8B-B14F-4D97-AF65-F5344CB8AC3E}">
        <p14:creationId xmlns:p14="http://schemas.microsoft.com/office/powerpoint/2010/main" xmlns="" val="124067698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7F7F7F"/>
            </a:gs>
            <a:gs pos="100000">
              <a:srgbClr val="FFFFFF"/>
            </a:gs>
          </a:gsLst>
          <a:lin ang="17940000" scaled="1"/>
        </a:gra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25400" y="-12700"/>
            <a:ext cx="13042900"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Arial Bold" charset="0"/>
              </a:rPr>
              <a:t>Click to edit Master title style</a:t>
            </a:r>
          </a:p>
        </p:txBody>
      </p:sp>
      <p:sp>
        <p:nvSpPr>
          <p:cNvPr id="1026" name="Rectangle 2"/>
          <p:cNvSpPr>
            <a:spLocks noGrp="1" noChangeArrowheads="1"/>
          </p:cNvSpPr>
          <p:nvPr>
            <p:ph type="body" idx="1"/>
          </p:nvPr>
        </p:nvSpPr>
        <p:spPr bwMode="auto">
          <a:xfrm>
            <a:off x="2222500" y="1460500"/>
            <a:ext cx="10464800" cy="7556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1027" name="Text Box 3"/>
          <p:cNvSpPr txBox="1">
            <a:spLocks noGrp="1" noChangeArrowheads="1"/>
          </p:cNvSpPr>
          <p:nvPr>
            <p:ph type="sldNum" sz="quarter" idx="4"/>
          </p:nvPr>
        </p:nvSpPr>
        <p:spPr bwMode="auto">
          <a:xfrm>
            <a:off x="138113" y="9220200"/>
            <a:ext cx="369887"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fld id="{0F77D731-2D91-314F-AA13-FD91A9763A7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hf hdr="0" ftr="0" dt="0"/>
  <p:txStyles>
    <p:titleStyle>
      <a:lvl1pPr algn="ctr" rtl="0" fontAlgn="base">
        <a:spcBef>
          <a:spcPct val="0"/>
        </a:spcBef>
        <a:spcAft>
          <a:spcPct val="0"/>
        </a:spcAft>
        <a:defRPr sz="6400">
          <a:solidFill>
            <a:srgbClr val="C34604"/>
          </a:solidFill>
          <a:latin typeface="+mj-lt"/>
          <a:ea typeface="+mj-ea"/>
          <a:cs typeface="+mj-cs"/>
          <a:sym typeface="Arial Bold" charset="0"/>
        </a:defRPr>
      </a:lvl1pPr>
      <a:lvl2pPr algn="ctr" rtl="0" fontAlgn="base">
        <a:spcBef>
          <a:spcPct val="0"/>
        </a:spcBef>
        <a:spcAft>
          <a:spcPct val="0"/>
        </a:spcAft>
        <a:defRPr sz="6400">
          <a:solidFill>
            <a:srgbClr val="C34604"/>
          </a:solidFill>
          <a:latin typeface="Arial Bold" charset="0"/>
          <a:ea typeface="ヒラギノ角ゴ ProN W6" charset="0"/>
          <a:cs typeface="ヒラギノ角ゴ ProN W6" charset="0"/>
          <a:sym typeface="Arial Bold" charset="0"/>
        </a:defRPr>
      </a:lvl2pPr>
      <a:lvl3pPr algn="ctr" rtl="0" fontAlgn="base">
        <a:spcBef>
          <a:spcPct val="0"/>
        </a:spcBef>
        <a:spcAft>
          <a:spcPct val="0"/>
        </a:spcAft>
        <a:defRPr sz="6400">
          <a:solidFill>
            <a:srgbClr val="C34604"/>
          </a:solidFill>
          <a:latin typeface="Arial Bold" charset="0"/>
          <a:ea typeface="ヒラギノ角ゴ ProN W6" charset="0"/>
          <a:cs typeface="ヒラギノ角ゴ ProN W6" charset="0"/>
          <a:sym typeface="Arial Bold" charset="0"/>
        </a:defRPr>
      </a:lvl3pPr>
      <a:lvl4pPr algn="ctr" rtl="0" fontAlgn="base">
        <a:spcBef>
          <a:spcPct val="0"/>
        </a:spcBef>
        <a:spcAft>
          <a:spcPct val="0"/>
        </a:spcAft>
        <a:defRPr sz="6400">
          <a:solidFill>
            <a:srgbClr val="C34604"/>
          </a:solidFill>
          <a:latin typeface="Arial Bold" charset="0"/>
          <a:ea typeface="ヒラギノ角ゴ ProN W6" charset="0"/>
          <a:cs typeface="ヒラギノ角ゴ ProN W6" charset="0"/>
          <a:sym typeface="Arial Bold" charset="0"/>
        </a:defRPr>
      </a:lvl4pPr>
      <a:lvl5pPr algn="ctr" rtl="0" fontAlgn="base">
        <a:spcBef>
          <a:spcPct val="0"/>
        </a:spcBef>
        <a:spcAft>
          <a:spcPct val="0"/>
        </a:spcAft>
        <a:defRPr sz="6400">
          <a:solidFill>
            <a:srgbClr val="C34604"/>
          </a:solidFill>
          <a:latin typeface="Arial Bold" charset="0"/>
          <a:ea typeface="ヒラギノ角ゴ ProN W6" charset="0"/>
          <a:cs typeface="ヒラギノ角ゴ ProN W6" charset="0"/>
          <a:sym typeface="Arial Bold" charset="0"/>
        </a:defRPr>
      </a:lvl5pPr>
      <a:lvl6pPr marL="457200" algn="ctr" rtl="0" fontAlgn="base">
        <a:spcBef>
          <a:spcPct val="0"/>
        </a:spcBef>
        <a:spcAft>
          <a:spcPct val="0"/>
        </a:spcAft>
        <a:defRPr sz="6400">
          <a:solidFill>
            <a:srgbClr val="C34604"/>
          </a:solidFill>
          <a:latin typeface="Arial Bold" charset="0"/>
          <a:ea typeface="ヒラギノ角ゴ ProN W6" charset="0"/>
          <a:cs typeface="ヒラギノ角ゴ ProN W6" charset="0"/>
          <a:sym typeface="Arial Bold" charset="0"/>
        </a:defRPr>
      </a:lvl6pPr>
      <a:lvl7pPr marL="914400" algn="ctr" rtl="0" fontAlgn="base">
        <a:spcBef>
          <a:spcPct val="0"/>
        </a:spcBef>
        <a:spcAft>
          <a:spcPct val="0"/>
        </a:spcAft>
        <a:defRPr sz="6400">
          <a:solidFill>
            <a:srgbClr val="C34604"/>
          </a:solidFill>
          <a:latin typeface="Arial Bold" charset="0"/>
          <a:ea typeface="ヒラギノ角ゴ ProN W6" charset="0"/>
          <a:cs typeface="ヒラギノ角ゴ ProN W6" charset="0"/>
          <a:sym typeface="Arial Bold" charset="0"/>
        </a:defRPr>
      </a:lvl7pPr>
      <a:lvl8pPr marL="1371600" algn="ctr" rtl="0" fontAlgn="base">
        <a:spcBef>
          <a:spcPct val="0"/>
        </a:spcBef>
        <a:spcAft>
          <a:spcPct val="0"/>
        </a:spcAft>
        <a:defRPr sz="6400">
          <a:solidFill>
            <a:srgbClr val="C34604"/>
          </a:solidFill>
          <a:latin typeface="Arial Bold" charset="0"/>
          <a:ea typeface="ヒラギノ角ゴ ProN W6" charset="0"/>
          <a:cs typeface="ヒラギノ角ゴ ProN W6" charset="0"/>
          <a:sym typeface="Arial Bold" charset="0"/>
        </a:defRPr>
      </a:lvl8pPr>
      <a:lvl9pPr marL="1828800" algn="ctr" rtl="0" fontAlgn="base">
        <a:spcBef>
          <a:spcPct val="0"/>
        </a:spcBef>
        <a:spcAft>
          <a:spcPct val="0"/>
        </a:spcAft>
        <a:defRPr sz="6400">
          <a:solidFill>
            <a:srgbClr val="C34604"/>
          </a:solidFill>
          <a:latin typeface="Arial Bold" charset="0"/>
          <a:ea typeface="ヒラギノ角ゴ ProN W6" charset="0"/>
          <a:cs typeface="ヒラギノ角ゴ ProN W6" charset="0"/>
          <a:sym typeface="Arial Bold" charset="0"/>
        </a:defRPr>
      </a:lvl9pPr>
    </p:titleStyle>
    <p:bodyStyle>
      <a:lvl1pPr marL="571500" indent="-571500" algn="l" rtl="0" fontAlgn="base">
        <a:spcBef>
          <a:spcPts val="2400"/>
        </a:spcBef>
        <a:spcAft>
          <a:spcPct val="0"/>
        </a:spcAft>
        <a:buClr>
          <a:srgbClr val="C34604"/>
        </a:buClr>
        <a:buSzPct val="171000"/>
        <a:buFont typeface="Arial" charset="0"/>
        <a:buChar char="•"/>
        <a:defRPr sz="4800">
          <a:solidFill>
            <a:srgbClr val="C34604"/>
          </a:solidFill>
          <a:latin typeface="+mn-lt"/>
          <a:ea typeface="+mn-ea"/>
          <a:cs typeface="+mn-cs"/>
          <a:sym typeface="Arial" charset="0"/>
        </a:defRPr>
      </a:lvl1pPr>
      <a:lvl2pPr marL="1041400" indent="-571500" algn="l" rtl="0" fontAlgn="base">
        <a:spcBef>
          <a:spcPts val="2400"/>
        </a:spcBef>
        <a:spcAft>
          <a:spcPct val="0"/>
        </a:spcAft>
        <a:buSzPct val="171000"/>
        <a:buFont typeface="Arial" charset="0"/>
        <a:buChar char="•"/>
        <a:defRPr sz="4800">
          <a:solidFill>
            <a:srgbClr val="C34604"/>
          </a:solidFill>
          <a:latin typeface="+mn-lt"/>
          <a:ea typeface="+mn-ea"/>
          <a:cs typeface="+mn-cs"/>
          <a:sym typeface="Arial" charset="0"/>
        </a:defRPr>
      </a:lvl2pPr>
      <a:lvl3pPr marL="1549400" indent="-571500" algn="l" rtl="0" fontAlgn="base">
        <a:spcBef>
          <a:spcPts val="2400"/>
        </a:spcBef>
        <a:spcAft>
          <a:spcPct val="0"/>
        </a:spcAft>
        <a:buSzPct val="171000"/>
        <a:buFont typeface="Arial" charset="0"/>
        <a:buChar char="•"/>
        <a:defRPr sz="4800">
          <a:solidFill>
            <a:srgbClr val="C34604"/>
          </a:solidFill>
          <a:latin typeface="+mn-lt"/>
          <a:ea typeface="+mn-ea"/>
          <a:cs typeface="+mn-cs"/>
          <a:sym typeface="Arial" charset="0"/>
        </a:defRPr>
      </a:lvl3pPr>
      <a:lvl4pPr marL="2057400" indent="-571500" algn="l" rtl="0" fontAlgn="base">
        <a:spcBef>
          <a:spcPts val="2400"/>
        </a:spcBef>
        <a:spcAft>
          <a:spcPct val="0"/>
        </a:spcAft>
        <a:buSzPct val="171000"/>
        <a:buFont typeface="Arial" charset="0"/>
        <a:buChar char="•"/>
        <a:defRPr sz="4800">
          <a:solidFill>
            <a:srgbClr val="C34604"/>
          </a:solidFill>
          <a:latin typeface="+mn-lt"/>
          <a:ea typeface="+mn-ea"/>
          <a:cs typeface="+mn-cs"/>
          <a:sym typeface="Arial" charset="0"/>
        </a:defRPr>
      </a:lvl4pPr>
      <a:lvl5pPr marL="2565400" indent="-571500" algn="l" rtl="0" fontAlgn="base">
        <a:spcBef>
          <a:spcPts val="2400"/>
        </a:spcBef>
        <a:spcAft>
          <a:spcPct val="0"/>
        </a:spcAft>
        <a:buSzPct val="171000"/>
        <a:buFont typeface="Arial" charset="0"/>
        <a:buChar char="•"/>
        <a:defRPr sz="4800">
          <a:solidFill>
            <a:srgbClr val="C34604"/>
          </a:solidFill>
          <a:latin typeface="+mn-lt"/>
          <a:ea typeface="+mn-ea"/>
          <a:cs typeface="+mn-cs"/>
          <a:sym typeface="Arial" charset="0"/>
        </a:defRPr>
      </a:lvl5pPr>
      <a:lvl6pPr marL="3022600" indent="-571500" algn="l" rtl="0" fontAlgn="base">
        <a:spcBef>
          <a:spcPts val="2400"/>
        </a:spcBef>
        <a:spcAft>
          <a:spcPct val="0"/>
        </a:spcAft>
        <a:buSzPct val="171000"/>
        <a:buFont typeface="Arial" charset="0"/>
        <a:buChar char="•"/>
        <a:defRPr sz="4800">
          <a:solidFill>
            <a:srgbClr val="C34604"/>
          </a:solidFill>
          <a:latin typeface="+mn-lt"/>
          <a:ea typeface="+mn-ea"/>
          <a:cs typeface="+mn-cs"/>
          <a:sym typeface="Arial" charset="0"/>
        </a:defRPr>
      </a:lvl6pPr>
      <a:lvl7pPr marL="3479800" indent="-571500" algn="l" rtl="0" fontAlgn="base">
        <a:spcBef>
          <a:spcPts val="2400"/>
        </a:spcBef>
        <a:spcAft>
          <a:spcPct val="0"/>
        </a:spcAft>
        <a:buSzPct val="171000"/>
        <a:buFont typeface="Arial" charset="0"/>
        <a:buChar char="•"/>
        <a:defRPr sz="4800">
          <a:solidFill>
            <a:srgbClr val="C34604"/>
          </a:solidFill>
          <a:latin typeface="+mn-lt"/>
          <a:ea typeface="+mn-ea"/>
          <a:cs typeface="+mn-cs"/>
          <a:sym typeface="Arial" charset="0"/>
        </a:defRPr>
      </a:lvl7pPr>
      <a:lvl8pPr marL="3937000" indent="-571500" algn="l" rtl="0" fontAlgn="base">
        <a:spcBef>
          <a:spcPts val="2400"/>
        </a:spcBef>
        <a:spcAft>
          <a:spcPct val="0"/>
        </a:spcAft>
        <a:buSzPct val="171000"/>
        <a:buFont typeface="Arial" charset="0"/>
        <a:buChar char="•"/>
        <a:defRPr sz="4800">
          <a:solidFill>
            <a:srgbClr val="C34604"/>
          </a:solidFill>
          <a:latin typeface="+mn-lt"/>
          <a:ea typeface="+mn-ea"/>
          <a:cs typeface="+mn-cs"/>
          <a:sym typeface="Arial" charset="0"/>
        </a:defRPr>
      </a:lvl8pPr>
      <a:lvl9pPr marL="4394200" indent="-571500" algn="l" rtl="0" fontAlgn="base">
        <a:spcBef>
          <a:spcPts val="2400"/>
        </a:spcBef>
        <a:spcAft>
          <a:spcPct val="0"/>
        </a:spcAft>
        <a:buSzPct val="171000"/>
        <a:buFont typeface="Arial" charset="0"/>
        <a:buChar char="•"/>
        <a:defRPr sz="4800">
          <a:solidFill>
            <a:srgbClr val="C34604"/>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25.jpeg"/></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0"/>
          </p:nvPr>
        </p:nvSpPr>
        <p:spPr/>
        <p:txBody>
          <a:bodyPr/>
          <a:lstStyle/>
          <a:p>
            <a:fld id="{11AEC73F-434C-A442-A1DC-338ACA71EDA6}" type="slidenum">
              <a:rPr lang="en-US"/>
              <a:pPr/>
              <a:t>1</a:t>
            </a:fld>
            <a:endParaRPr lang="en-US"/>
          </a:p>
        </p:txBody>
      </p:sp>
      <p:pic>
        <p:nvPicPr>
          <p:cNvPr id="2049"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2051"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052" name="Rectangle 4"/>
          <p:cNvSpPr>
            <a:spLocks noGrp="1" noChangeArrowheads="1"/>
          </p:cNvSpPr>
          <p:nvPr>
            <p:ph type="title"/>
          </p:nvPr>
        </p:nvSpPr>
        <p:spPr>
          <a:xfrm>
            <a:off x="-25400" y="635000"/>
            <a:ext cx="13042900" cy="3517900"/>
          </a:xfrm>
          <a:ln/>
        </p:spPr>
        <p:txBody>
          <a:bodyPr/>
          <a:lstStyle/>
          <a:p>
            <a:r>
              <a:rPr lang="en-US">
                <a:solidFill>
                  <a:srgbClr val="993300"/>
                </a:solidFill>
              </a:rPr>
              <a:t>Technical Rescue</a:t>
            </a:r>
            <a:br>
              <a:rPr lang="en-US">
                <a:solidFill>
                  <a:srgbClr val="993300"/>
                </a:solidFill>
              </a:rPr>
            </a:br>
            <a:r>
              <a:rPr lang="en-US">
                <a:solidFill>
                  <a:srgbClr val="993300"/>
                </a:solidFill>
              </a:rPr>
              <a:t>General - Rescue Rigging</a:t>
            </a:r>
          </a:p>
        </p:txBody>
      </p:sp>
      <p:sp>
        <p:nvSpPr>
          <p:cNvPr id="2053" name="Text Box 5"/>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3847E4CA-7405-0349-977A-53F58764DB2F}" type="slidenum">
              <a:rPr lang="en-US" sz="1800">
                <a:latin typeface="Arial" charset="0"/>
                <a:cs typeface="Arial" charset="0"/>
                <a:sym typeface="Arial" charset="0"/>
              </a:rPr>
              <a:pPr algn="ctr"/>
              <a:t>1</a:t>
            </a:fld>
            <a:endParaRPr lang="en-US" sz="1800">
              <a:latin typeface="Arial" charset="0"/>
              <a:cs typeface="Arial" charset="0"/>
              <a:sym typeface="Arial" charset="0"/>
            </a:endParaRPr>
          </a:p>
        </p:txBody>
      </p:sp>
      <p:sp>
        <p:nvSpPr>
          <p:cNvPr id="2054" name="Line 6"/>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055" name="Line 7"/>
          <p:cNvSpPr>
            <a:spLocks noChangeShapeType="1"/>
          </p:cNvSpPr>
          <p:nvPr/>
        </p:nvSpPr>
        <p:spPr bwMode="auto">
          <a:xfrm>
            <a:off x="3086100" y="3810000"/>
            <a:ext cx="9931400" cy="25400"/>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056" name="Rectangle 8"/>
          <p:cNvSpPr>
            <a:spLocks noGrp="1" noChangeArrowheads="1"/>
          </p:cNvSpPr>
          <p:nvPr>
            <p:ph type="body" idx="1"/>
          </p:nvPr>
        </p:nvSpPr>
        <p:spPr>
          <a:xfrm>
            <a:off x="2273300" y="4178300"/>
            <a:ext cx="9220200" cy="4267200"/>
          </a:xfrm>
          <a:ln/>
          <a:extLst>
            <a:ext uri="{91240B29-F687-4f45-9708-019B960494DF}">
              <a14:hiddenLine xmlns:a14="http://schemas.microsoft.com/office/drawing/2010/main" xmlns="" w="9525">
                <a:solidFill>
                  <a:schemeClr val="tx1"/>
                </a:solidFill>
                <a:miter lim="800000"/>
                <a:headEnd/>
                <a:tailEnd/>
              </a14:hiddenLine>
            </a:ext>
          </a:extLst>
        </p:spPr>
        <p:txBody>
          <a:bodyPr lIns="38100" tIns="38100" rIns="38100" bIns="38100"/>
          <a:lstStyle/>
          <a:p>
            <a:pPr marL="0" indent="0" algn="ctr">
              <a:spcBef>
                <a:spcPct val="0"/>
              </a:spcBef>
              <a:buFont typeface="Arial" charset="0"/>
              <a:buNone/>
            </a:pPr>
            <a:r>
              <a:rPr lang="en-US" sz="6400">
                <a:solidFill>
                  <a:srgbClr val="993300"/>
                </a:solidFill>
              </a:rPr>
              <a:t>North Carolina Fire &amp; Rescue Commission </a:t>
            </a:r>
            <a:endParaRPr lang="en-US" sz="6400">
              <a:solidFill>
                <a:srgbClr val="010000"/>
              </a:solidFill>
            </a:endParaRPr>
          </a:p>
          <a:p>
            <a:pPr marL="0" indent="0" algn="ctr">
              <a:spcBef>
                <a:spcPts val="900"/>
              </a:spcBef>
              <a:buFont typeface="Arial" charset="0"/>
              <a:buNone/>
            </a:pPr>
            <a:r>
              <a:rPr lang="en-US" sz="6400">
                <a:solidFill>
                  <a:srgbClr val="993300"/>
                </a:solidFill>
              </a:rPr>
              <a:t>General Rescue Rigging</a:t>
            </a:r>
            <a:endParaRPr lang="en-US" sz="6400">
              <a:solidFill>
                <a:srgbClr val="010000"/>
              </a:solidFill>
            </a:endParaRPr>
          </a:p>
          <a:p>
            <a:pPr marL="0" indent="0" algn="ctr">
              <a:spcBef>
                <a:spcPts val="900"/>
              </a:spcBef>
              <a:buFont typeface="Arial" charset="0"/>
              <a:buNone/>
            </a:pPr>
            <a:r>
              <a:rPr lang="en-US" sz="6400">
                <a:solidFill>
                  <a:srgbClr val="993300"/>
                </a:solidFill>
              </a:rPr>
              <a:t>Updated 12/2011</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p:cNvSpPr>
            <a:spLocks noGrp="1"/>
          </p:cNvSpPr>
          <p:nvPr>
            <p:ph type="sldNum" sz="quarter" idx="10"/>
          </p:nvPr>
        </p:nvSpPr>
        <p:spPr/>
        <p:txBody>
          <a:bodyPr/>
          <a:lstStyle/>
          <a:p>
            <a:fld id="{03004E74-BD67-8847-96A8-4951D32E346F}" type="slidenum">
              <a:rPr lang="en-US"/>
              <a:pPr/>
              <a:t>10</a:t>
            </a:fld>
            <a:endParaRPr lang="en-US"/>
          </a:p>
        </p:txBody>
      </p:sp>
      <p:pic>
        <p:nvPicPr>
          <p:cNvPr id="11265"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11266"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11267"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1268" name="Rectangle 4"/>
          <p:cNvSpPr>
            <a:spLocks noGrp="1" noChangeArrowheads="1"/>
          </p:cNvSpPr>
          <p:nvPr>
            <p:ph type="title"/>
          </p:nvPr>
        </p:nvSpPr>
        <p:spPr>
          <a:ln/>
        </p:spPr>
        <p:txBody>
          <a:bodyPr/>
          <a:lstStyle/>
          <a:p>
            <a:r>
              <a:rPr lang="en-US"/>
              <a:t>Parts of a Ladder</a:t>
            </a:r>
          </a:p>
        </p:txBody>
      </p:sp>
      <p:sp>
        <p:nvSpPr>
          <p:cNvPr id="11269" name="Rectangle 5"/>
          <p:cNvSpPr>
            <a:spLocks noGrp="1" noChangeArrowheads="1"/>
          </p:cNvSpPr>
          <p:nvPr>
            <p:ph type="body" idx="1"/>
          </p:nvPr>
        </p:nvSpPr>
        <p:spPr>
          <a:ln/>
        </p:spPr>
        <p:txBody>
          <a:bodyPr/>
          <a:lstStyle/>
          <a:p>
            <a:pPr marL="342900" indent="-342900">
              <a:spcBef>
                <a:spcPct val="0"/>
              </a:spcBef>
              <a:buClr>
                <a:srgbClr val="993300"/>
              </a:buClr>
              <a:buSzPct val="50000"/>
              <a:buFont typeface="Monotype Sorts" charset="0"/>
              <a:buChar char="n"/>
            </a:pPr>
            <a:r>
              <a:rPr lang="en-US">
                <a:solidFill>
                  <a:srgbClr val="010000"/>
                </a:solidFill>
              </a:rPr>
              <a:t>Butt</a:t>
            </a:r>
          </a:p>
        </p:txBody>
      </p:sp>
      <p:sp>
        <p:nvSpPr>
          <p:cNvPr id="11270"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23BE35CC-9A00-5843-B283-3063CEBAE5E5}" type="slidenum">
              <a:rPr lang="en-US" sz="1800">
                <a:latin typeface="Arial" charset="0"/>
                <a:cs typeface="Arial" charset="0"/>
                <a:sym typeface="Arial" charset="0"/>
              </a:rPr>
              <a:pPr algn="ctr"/>
              <a:t>10</a:t>
            </a:fld>
            <a:endParaRPr lang="en-US" sz="1800">
              <a:latin typeface="Arial" charset="0"/>
              <a:cs typeface="Arial" charset="0"/>
              <a:sym typeface="Arial" charset="0"/>
            </a:endParaRPr>
          </a:p>
        </p:txBody>
      </p:sp>
      <p:pic>
        <p:nvPicPr>
          <p:cNvPr id="11271" name="Picture 7"/>
          <p:cNvPicPr>
            <a:picLocks noChangeAspect="1"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4635500" y="2344738"/>
            <a:ext cx="4445000" cy="6627812"/>
          </a:xfrm>
          <a:prstGeom prst="rect">
            <a:avLst/>
          </a:prstGeom>
          <a:noFill/>
          <a:ln w="38100" cap="flat">
            <a:solidFill>
              <a:schemeClr val="tx1"/>
            </a:solidFill>
            <a:prstDash val="solid"/>
            <a:miter lim="800000"/>
            <a:headEnd/>
            <a:tailEnd/>
          </a:ln>
          <a:effectLst>
            <a:outerShdw blurRad="127000" dist="152400" dir="2700000" algn="ctr" rotWithShape="0">
              <a:srgbClr val="000000">
                <a:alpha val="79999"/>
              </a:srgbClr>
            </a:outerShdw>
          </a:effectLst>
          <a:extLst>
            <a:ext uri="{909E8E84-426E-40dd-AFC4-6F175D3DCCD1}">
              <a14:hiddenFill xmlns:a14="http://schemas.microsoft.com/office/drawing/2010/main" xmlns="">
                <a:solidFill>
                  <a:srgbClr val="FFFFFF"/>
                </a:solidFill>
              </a14:hiddenFill>
            </a:ext>
          </a:extLst>
        </p:spPr>
      </p:pic>
      <p:sp>
        <p:nvSpPr>
          <p:cNvPr id="11272" name="Line 8"/>
          <p:cNvSpPr>
            <a:spLocks noChangeShapeType="1"/>
          </p:cNvSpPr>
          <p:nvPr/>
        </p:nvSpPr>
        <p:spPr bwMode="auto">
          <a:xfrm flipH="1">
            <a:off x="3657600" y="8191500"/>
            <a:ext cx="1752600" cy="11113"/>
          </a:xfrm>
          <a:prstGeom prst="line">
            <a:avLst/>
          </a:prstGeom>
          <a:noFill/>
          <a:ln w="63500" cap="flat">
            <a:solidFill>
              <a:srgbClr val="FF0000"/>
            </a:solidFill>
            <a:prstDash val="solid"/>
            <a:miter lim="800000"/>
            <a:headEnd type="stealth"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1273" name="Line 9"/>
          <p:cNvSpPr>
            <a:spLocks noChangeShapeType="1"/>
          </p:cNvSpPr>
          <p:nvPr/>
        </p:nvSpPr>
        <p:spPr bwMode="auto">
          <a:xfrm>
            <a:off x="7848600" y="8204200"/>
            <a:ext cx="2235200" cy="0"/>
          </a:xfrm>
          <a:prstGeom prst="line">
            <a:avLst/>
          </a:prstGeom>
          <a:noFill/>
          <a:ln w="63500" cap="flat">
            <a:solidFill>
              <a:srgbClr val="FF0000"/>
            </a:solidFill>
            <a:prstDash val="solid"/>
            <a:miter lim="800000"/>
            <a:headEnd type="stealth"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0"/>
          </p:nvPr>
        </p:nvSpPr>
        <p:spPr/>
        <p:txBody>
          <a:bodyPr/>
          <a:lstStyle/>
          <a:p>
            <a:fld id="{534F995F-1176-F14F-9E6C-1BE689074DAA}" type="slidenum">
              <a:rPr lang="en-US"/>
              <a:pPr/>
              <a:t>11</a:t>
            </a:fld>
            <a:endParaRPr lang="en-US"/>
          </a:p>
        </p:txBody>
      </p:sp>
      <p:pic>
        <p:nvPicPr>
          <p:cNvPr id="12289"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12290"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12291"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2292" name="Rectangle 4"/>
          <p:cNvSpPr>
            <a:spLocks noGrp="1" noChangeArrowheads="1"/>
          </p:cNvSpPr>
          <p:nvPr>
            <p:ph type="title"/>
          </p:nvPr>
        </p:nvSpPr>
        <p:spPr>
          <a:ln/>
        </p:spPr>
        <p:txBody>
          <a:bodyPr/>
          <a:lstStyle/>
          <a:p>
            <a:r>
              <a:rPr lang="en-US"/>
              <a:t>Parts of a Ladder</a:t>
            </a:r>
          </a:p>
        </p:txBody>
      </p:sp>
      <p:sp>
        <p:nvSpPr>
          <p:cNvPr id="12293" name="Rectangle 5"/>
          <p:cNvSpPr>
            <a:spLocks noGrp="1" noChangeArrowheads="1"/>
          </p:cNvSpPr>
          <p:nvPr>
            <p:ph type="body" idx="1"/>
          </p:nvPr>
        </p:nvSpPr>
        <p:spPr>
          <a:ln/>
        </p:spPr>
        <p:txBody>
          <a:bodyPr/>
          <a:lstStyle/>
          <a:p>
            <a:pPr marL="342900" indent="-342900">
              <a:spcBef>
                <a:spcPct val="0"/>
              </a:spcBef>
              <a:buClr>
                <a:srgbClr val="993300"/>
              </a:buClr>
              <a:buSzPct val="50000"/>
              <a:buFont typeface="Monotype Sorts" charset="0"/>
              <a:buChar char="n"/>
            </a:pPr>
            <a:r>
              <a:rPr lang="en-US">
                <a:solidFill>
                  <a:srgbClr val="010000"/>
                </a:solidFill>
              </a:rPr>
              <a:t>Halyard</a:t>
            </a:r>
          </a:p>
        </p:txBody>
      </p:sp>
      <p:sp>
        <p:nvSpPr>
          <p:cNvPr id="12294"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4581FFCF-2AF4-EB48-A942-6AD7B06F2CC4}" type="slidenum">
              <a:rPr lang="en-US" sz="1800">
                <a:latin typeface="Arial" charset="0"/>
                <a:cs typeface="Arial" charset="0"/>
                <a:sym typeface="Arial" charset="0"/>
              </a:rPr>
              <a:pPr algn="ctr"/>
              <a:t>11</a:t>
            </a:fld>
            <a:endParaRPr lang="en-US" sz="1800">
              <a:latin typeface="Arial" charset="0"/>
              <a:cs typeface="Arial" charset="0"/>
              <a:sym typeface="Arial" charset="0"/>
            </a:endParaRPr>
          </a:p>
        </p:txBody>
      </p:sp>
      <p:pic>
        <p:nvPicPr>
          <p:cNvPr id="12295" name="Picture 7"/>
          <p:cNvPicPr>
            <a:picLocks noChangeAspect="1"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4635500" y="2349500"/>
            <a:ext cx="4445000" cy="6629400"/>
          </a:xfrm>
          <a:prstGeom prst="rect">
            <a:avLst/>
          </a:prstGeom>
          <a:noFill/>
          <a:ln w="38100" cap="flat">
            <a:solidFill>
              <a:schemeClr val="tx1"/>
            </a:solidFill>
            <a:prstDash val="solid"/>
            <a:miter lim="800000"/>
            <a:headEnd/>
            <a:tailEnd/>
          </a:ln>
          <a:effectLst>
            <a:outerShdw blurRad="127000" dist="152400" dir="2700000" algn="ctr" rotWithShape="0">
              <a:srgbClr val="000000">
                <a:alpha val="79999"/>
              </a:srgbClr>
            </a:outerShdw>
          </a:effectLst>
          <a:extLst>
            <a:ext uri="{909E8E84-426E-40dd-AFC4-6F175D3DCCD1}">
              <a14:hiddenFill xmlns:a14="http://schemas.microsoft.com/office/drawing/2010/main" xmlns="">
                <a:solidFill>
                  <a:srgbClr val="FFFFFF"/>
                </a:solidFill>
              </a14:hiddenFill>
            </a:ext>
          </a:extLst>
        </p:spPr>
      </p:pic>
      <p:sp>
        <p:nvSpPr>
          <p:cNvPr id="12296" name="Line 8"/>
          <p:cNvSpPr>
            <a:spLocks noChangeShapeType="1"/>
          </p:cNvSpPr>
          <p:nvPr/>
        </p:nvSpPr>
        <p:spPr bwMode="auto">
          <a:xfrm>
            <a:off x="6769100" y="6057900"/>
            <a:ext cx="2781300" cy="12700"/>
          </a:xfrm>
          <a:prstGeom prst="line">
            <a:avLst/>
          </a:prstGeom>
          <a:noFill/>
          <a:ln w="63500" cap="flat">
            <a:solidFill>
              <a:srgbClr val="FF0000"/>
            </a:solidFill>
            <a:prstDash val="solid"/>
            <a:miter lim="800000"/>
            <a:headEnd type="stealth"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0"/>
          </p:nvPr>
        </p:nvSpPr>
        <p:spPr/>
        <p:txBody>
          <a:bodyPr/>
          <a:lstStyle/>
          <a:p>
            <a:fld id="{D600B349-D54F-854D-B2F6-52F6F3EA9F76}" type="slidenum">
              <a:rPr lang="en-US"/>
              <a:pPr/>
              <a:t>12</a:t>
            </a:fld>
            <a:endParaRPr lang="en-US"/>
          </a:p>
        </p:txBody>
      </p:sp>
      <p:pic>
        <p:nvPicPr>
          <p:cNvPr id="13313"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13314"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13315"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3316" name="Rectangle 4"/>
          <p:cNvSpPr>
            <a:spLocks noGrp="1" noChangeArrowheads="1"/>
          </p:cNvSpPr>
          <p:nvPr>
            <p:ph type="title"/>
          </p:nvPr>
        </p:nvSpPr>
        <p:spPr>
          <a:ln/>
        </p:spPr>
        <p:txBody>
          <a:bodyPr/>
          <a:lstStyle/>
          <a:p>
            <a:r>
              <a:rPr lang="en-US"/>
              <a:t>PArts of a Ladder</a:t>
            </a:r>
          </a:p>
        </p:txBody>
      </p:sp>
      <p:sp>
        <p:nvSpPr>
          <p:cNvPr id="13317" name="Rectangle 5"/>
          <p:cNvSpPr>
            <a:spLocks noGrp="1" noChangeArrowheads="1"/>
          </p:cNvSpPr>
          <p:nvPr>
            <p:ph type="body" idx="1"/>
          </p:nvPr>
        </p:nvSpPr>
        <p:spPr>
          <a:ln/>
        </p:spPr>
        <p:txBody>
          <a:bodyPr/>
          <a:lstStyle/>
          <a:p>
            <a:pPr marL="342900" indent="-342900">
              <a:spcBef>
                <a:spcPct val="0"/>
              </a:spcBef>
              <a:buClr>
                <a:srgbClr val="993300"/>
              </a:buClr>
              <a:buSzPct val="50000"/>
              <a:buFont typeface="Monotype Sorts" charset="0"/>
              <a:buChar char="n"/>
            </a:pPr>
            <a:r>
              <a:rPr lang="en-US">
                <a:solidFill>
                  <a:srgbClr val="010000"/>
                </a:solidFill>
              </a:rPr>
              <a:t>Hooks</a:t>
            </a:r>
          </a:p>
        </p:txBody>
      </p:sp>
      <p:sp>
        <p:nvSpPr>
          <p:cNvPr id="13318"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D566B73F-5417-1448-94CB-763BE6229D90}" type="slidenum">
              <a:rPr lang="en-US" sz="1800">
                <a:latin typeface="Arial" charset="0"/>
                <a:cs typeface="Arial" charset="0"/>
                <a:sym typeface="Arial" charset="0"/>
              </a:rPr>
              <a:pPr algn="ctr"/>
              <a:t>12</a:t>
            </a:fld>
            <a:endParaRPr lang="en-US" sz="1800">
              <a:latin typeface="Arial" charset="0"/>
              <a:cs typeface="Arial" charset="0"/>
              <a:sym typeface="Arial" charset="0"/>
            </a:endParaRPr>
          </a:p>
        </p:txBody>
      </p:sp>
      <p:pic>
        <p:nvPicPr>
          <p:cNvPr id="13319" name="Picture 7"/>
          <p:cNvPicPr>
            <a:picLocks noChangeAspect="1"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2667000" y="2286000"/>
            <a:ext cx="8915400" cy="5972175"/>
          </a:xfrm>
          <a:prstGeom prst="rect">
            <a:avLst/>
          </a:prstGeom>
          <a:noFill/>
          <a:ln w="38100" cap="flat">
            <a:solidFill>
              <a:schemeClr val="tx1"/>
            </a:solidFill>
            <a:prstDash val="solid"/>
            <a:miter lim="800000"/>
            <a:headEnd/>
            <a:tailEnd/>
          </a:ln>
          <a:effectLst>
            <a:outerShdw blurRad="127000" dist="152400" dir="2700000" algn="ctr" rotWithShape="0">
              <a:srgbClr val="000000">
                <a:alpha val="79999"/>
              </a:srgbClr>
            </a:outerShdw>
          </a:effectLst>
          <a:extLst>
            <a:ext uri="{909E8E84-426E-40dd-AFC4-6F175D3DCCD1}">
              <a14:hiddenFill xmlns:a14="http://schemas.microsoft.com/office/drawing/2010/main" xmlns="">
                <a:solidFill>
                  <a:srgbClr val="FFFFFF"/>
                </a:solidFill>
              </a14:hiddenFill>
            </a:ext>
          </a:extLst>
        </p:spPr>
      </p:pic>
      <p:sp>
        <p:nvSpPr>
          <p:cNvPr id="13320" name="Line 8"/>
          <p:cNvSpPr>
            <a:spLocks noChangeShapeType="1"/>
          </p:cNvSpPr>
          <p:nvPr/>
        </p:nvSpPr>
        <p:spPr bwMode="auto">
          <a:xfrm flipH="1">
            <a:off x="1485900" y="4089400"/>
            <a:ext cx="5118100" cy="12700"/>
          </a:xfrm>
          <a:prstGeom prst="line">
            <a:avLst/>
          </a:prstGeom>
          <a:noFill/>
          <a:ln w="63500" cap="flat">
            <a:solidFill>
              <a:srgbClr val="FF0000"/>
            </a:solidFill>
            <a:prstDash val="solid"/>
            <a:miter lim="800000"/>
            <a:headEnd type="stealth"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C638526B-997A-2C4C-A48C-7A80B2E50161}" type="slidenum">
              <a:rPr lang="en-US"/>
              <a:pPr/>
              <a:t>13</a:t>
            </a:fld>
            <a:endParaRPr lang="en-US"/>
          </a:p>
        </p:txBody>
      </p:sp>
      <p:pic>
        <p:nvPicPr>
          <p:cNvPr id="14337"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14338"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14339"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4340" name="Rectangle 4"/>
          <p:cNvSpPr>
            <a:spLocks noGrp="1" noChangeArrowheads="1"/>
          </p:cNvSpPr>
          <p:nvPr>
            <p:ph type="title"/>
          </p:nvPr>
        </p:nvSpPr>
        <p:spPr>
          <a:ln/>
        </p:spPr>
        <p:txBody>
          <a:bodyPr/>
          <a:lstStyle/>
          <a:p>
            <a:r>
              <a:rPr lang="en-US"/>
              <a:t>Ladder Features</a:t>
            </a:r>
          </a:p>
        </p:txBody>
      </p:sp>
      <p:sp>
        <p:nvSpPr>
          <p:cNvPr id="14341" name="Rectangle 5"/>
          <p:cNvSpPr>
            <a:spLocks noGrp="1" noChangeArrowheads="1"/>
          </p:cNvSpPr>
          <p:nvPr>
            <p:ph type="body" idx="1"/>
          </p:nvPr>
        </p:nvSpPr>
        <p:spPr>
          <a:ln/>
        </p:spPr>
        <p:txBody>
          <a:bodyPr/>
          <a:lstStyle/>
          <a:p>
            <a:pPr marL="342900" indent="-342900">
              <a:spcBef>
                <a:spcPct val="0"/>
              </a:spcBef>
              <a:buClr>
                <a:srgbClr val="993300"/>
              </a:buClr>
              <a:buSzPct val="50000"/>
              <a:buFont typeface="Monotype Sorts" charset="0"/>
              <a:buChar char="n"/>
            </a:pPr>
            <a:r>
              <a:rPr lang="en-US" sz="3600">
                <a:solidFill>
                  <a:srgbClr val="010000"/>
                </a:solidFill>
              </a:rPr>
              <a:t>Ladder design characteristics are directly related to the safety considerations for all types of ground ladders.</a:t>
            </a:r>
          </a:p>
          <a:p>
            <a:pPr marL="342900" indent="-342900">
              <a:spcBef>
                <a:spcPts val="700"/>
              </a:spcBef>
              <a:buClr>
                <a:srgbClr val="993300"/>
              </a:buClr>
              <a:buSzPct val="50000"/>
              <a:buFont typeface="Monotype Sorts" charset="0"/>
              <a:buChar char="n"/>
            </a:pPr>
            <a:endParaRPr lang="en-US" sz="3600">
              <a:solidFill>
                <a:srgbClr val="010000"/>
              </a:solidFill>
            </a:endParaRPr>
          </a:p>
          <a:p>
            <a:pPr marL="342900" indent="-342900">
              <a:spcBef>
                <a:spcPts val="700"/>
              </a:spcBef>
              <a:buClr>
                <a:srgbClr val="993300"/>
              </a:buClr>
              <a:buSzPct val="50000"/>
              <a:buFont typeface="Monotype Sorts" charset="0"/>
              <a:buChar char="n"/>
            </a:pPr>
            <a:r>
              <a:rPr lang="en-US" sz="3600">
                <a:solidFill>
                  <a:srgbClr val="010000"/>
                </a:solidFill>
              </a:rPr>
              <a:t>The three most common types of ground ladders are:</a:t>
            </a:r>
          </a:p>
          <a:p>
            <a:pPr marL="742950" lvl="1" indent="-285750">
              <a:spcBef>
                <a:spcPts val="600"/>
              </a:spcBef>
              <a:buClr>
                <a:srgbClr val="010000"/>
              </a:buClr>
              <a:buSzPct val="100000"/>
              <a:buFont typeface="Arial" charset="0"/>
              <a:buChar char="–"/>
            </a:pPr>
            <a:r>
              <a:rPr lang="en-US" sz="3600">
                <a:solidFill>
                  <a:srgbClr val="010000"/>
                </a:solidFill>
              </a:rPr>
              <a:t>Metal.</a:t>
            </a:r>
          </a:p>
          <a:p>
            <a:pPr marL="742950" lvl="1" indent="-285750">
              <a:spcBef>
                <a:spcPts val="600"/>
              </a:spcBef>
              <a:buClr>
                <a:srgbClr val="010000"/>
              </a:buClr>
              <a:buSzPct val="100000"/>
              <a:buFont typeface="Arial" charset="0"/>
              <a:buChar char="–"/>
            </a:pPr>
            <a:r>
              <a:rPr lang="en-US" sz="3600">
                <a:solidFill>
                  <a:srgbClr val="010000"/>
                </a:solidFill>
              </a:rPr>
              <a:t>Wooden.</a:t>
            </a:r>
          </a:p>
          <a:p>
            <a:pPr marL="742950" lvl="1" indent="-285750">
              <a:spcBef>
                <a:spcPts val="600"/>
              </a:spcBef>
              <a:buClr>
                <a:srgbClr val="010000"/>
              </a:buClr>
              <a:buSzPct val="100000"/>
              <a:buFont typeface="Arial" charset="0"/>
              <a:buChar char="–"/>
            </a:pPr>
            <a:r>
              <a:rPr lang="en-US" sz="3600">
                <a:solidFill>
                  <a:srgbClr val="010000"/>
                </a:solidFill>
              </a:rPr>
              <a:t>Fiberglass.</a:t>
            </a:r>
          </a:p>
        </p:txBody>
      </p:sp>
      <p:sp>
        <p:nvSpPr>
          <p:cNvPr id="14342"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4D07CD84-D5A7-F54A-8E03-C944C36B7B8E}" type="slidenum">
              <a:rPr lang="en-US" sz="1800">
                <a:latin typeface="Arial" charset="0"/>
                <a:cs typeface="Arial" charset="0"/>
                <a:sym typeface="Arial" charset="0"/>
              </a:rPr>
              <a:pPr algn="ctr"/>
              <a:t>13</a:t>
            </a:fld>
            <a:endParaRPr lang="en-US" sz="1800">
              <a:latin typeface="Arial" charset="0"/>
              <a:cs typeface="Arial" charset="0"/>
              <a:sym typeface="Arial"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3356B299-FB5B-CE42-9CF7-F1792DE2297C}" type="slidenum">
              <a:rPr lang="en-US"/>
              <a:pPr/>
              <a:t>14</a:t>
            </a:fld>
            <a:endParaRPr lang="en-US"/>
          </a:p>
        </p:txBody>
      </p:sp>
      <p:pic>
        <p:nvPicPr>
          <p:cNvPr id="15361"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15362"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15363"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5364" name="Rectangle 4"/>
          <p:cNvSpPr>
            <a:spLocks noGrp="1" noChangeArrowheads="1"/>
          </p:cNvSpPr>
          <p:nvPr>
            <p:ph type="title"/>
          </p:nvPr>
        </p:nvSpPr>
        <p:spPr>
          <a:ln/>
        </p:spPr>
        <p:txBody>
          <a:bodyPr/>
          <a:lstStyle/>
          <a:p>
            <a:r>
              <a:rPr lang="en-US"/>
              <a:t>Ladder Load Limits</a:t>
            </a:r>
          </a:p>
        </p:txBody>
      </p:sp>
      <p:sp>
        <p:nvSpPr>
          <p:cNvPr id="15365" name="Rectangle 5"/>
          <p:cNvSpPr>
            <a:spLocks noGrp="1" noChangeArrowheads="1"/>
          </p:cNvSpPr>
          <p:nvPr>
            <p:ph type="body" idx="1"/>
          </p:nvPr>
        </p:nvSpPr>
        <p:spPr>
          <a:ln/>
        </p:spPr>
        <p:txBody>
          <a:bodyPr/>
          <a:lstStyle/>
          <a:p>
            <a:pPr marL="342900" indent="-342900">
              <a:spcBef>
                <a:spcPct val="0"/>
              </a:spcBef>
              <a:buClr>
                <a:srgbClr val="993300"/>
              </a:buClr>
              <a:buSzPct val="50000"/>
              <a:buFont typeface="Monotype Sorts" charset="0"/>
              <a:buChar char="n"/>
            </a:pPr>
            <a:r>
              <a:rPr lang="en-US" sz="3600">
                <a:solidFill>
                  <a:schemeClr val="tx1"/>
                </a:solidFill>
              </a:rPr>
              <a:t>According to NFPA 1932, Standard for Testing and Maintaining Fire Service Ladders, the working load of a straight wall ladder positioned in an acceptable climbing angle is 750 pounds.</a:t>
            </a:r>
          </a:p>
          <a:p>
            <a:pPr marL="342900" indent="-342900">
              <a:spcBef>
                <a:spcPts val="700"/>
              </a:spcBef>
              <a:buFont typeface="Arial" charset="0"/>
              <a:buNone/>
            </a:pPr>
            <a:endParaRPr lang="en-US" sz="3600">
              <a:solidFill>
                <a:schemeClr val="tx1"/>
              </a:solidFill>
            </a:endParaRPr>
          </a:p>
          <a:p>
            <a:pPr marL="342900" indent="-342900">
              <a:spcBef>
                <a:spcPts val="700"/>
              </a:spcBef>
              <a:buClr>
                <a:srgbClr val="993300"/>
              </a:buClr>
              <a:buSzPct val="50000"/>
              <a:buFont typeface="Monotype Sorts" charset="0"/>
              <a:buChar char="n"/>
            </a:pPr>
            <a:r>
              <a:rPr lang="en-US" sz="3600">
                <a:solidFill>
                  <a:schemeClr val="tx1"/>
                </a:solidFill>
              </a:rPr>
              <a:t>According to NFPA 1932, Standard for Testing and Maintaining Fire Service Ladders, the working load of an extension ladder positioned in an acceptable climbing angle is 750 pounds.</a:t>
            </a:r>
          </a:p>
        </p:txBody>
      </p:sp>
      <p:sp>
        <p:nvSpPr>
          <p:cNvPr id="15366"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8645D856-57FD-9449-A63A-FE3108F3936F}" type="slidenum">
              <a:rPr lang="en-US" sz="1800">
                <a:latin typeface="Arial" charset="0"/>
                <a:cs typeface="Arial" charset="0"/>
                <a:sym typeface="Arial" charset="0"/>
              </a:rPr>
              <a:pPr algn="ctr"/>
              <a:t>14</a:t>
            </a:fld>
            <a:endParaRPr lang="en-US" sz="1800">
              <a:latin typeface="Arial" charset="0"/>
              <a:cs typeface="Arial" charset="0"/>
              <a:sym typeface="Arial" charset="0"/>
            </a:endParaRPr>
          </a:p>
        </p:txBody>
      </p:sp>
      <p:pic>
        <p:nvPicPr>
          <p:cNvPr id="15367" name="Picture 7"/>
          <p:cNvPicPr>
            <a:picLocks noChangeAspect="1"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5143500" y="6680200"/>
            <a:ext cx="3568700" cy="2730500"/>
          </a:xfrm>
          <a:prstGeom prst="rect">
            <a:avLst/>
          </a:prstGeom>
          <a:noFill/>
          <a:ln w="38100" cap="flat">
            <a:solidFill>
              <a:schemeClr val="tx1"/>
            </a:solidFill>
            <a:prstDash val="solid"/>
            <a:miter lim="800000"/>
            <a:headEnd/>
            <a:tailEnd/>
          </a:ln>
          <a:effectLst>
            <a:outerShdw blurRad="127000" dist="152400" dir="2700000" algn="ctr" rotWithShape="0">
              <a:srgbClr val="000000">
                <a:alpha val="79999"/>
              </a:srgbClr>
            </a:outerShdw>
          </a:effectLst>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4C7488BA-CD22-6D46-9413-66EE9715BA2D}" type="slidenum">
              <a:rPr lang="en-US"/>
              <a:pPr/>
              <a:t>15</a:t>
            </a:fld>
            <a:endParaRPr lang="en-US"/>
          </a:p>
        </p:txBody>
      </p:sp>
      <p:pic>
        <p:nvPicPr>
          <p:cNvPr id="16385"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16386"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16387"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6388" name="Rectangle 4"/>
          <p:cNvSpPr>
            <a:spLocks noGrp="1" noChangeArrowheads="1"/>
          </p:cNvSpPr>
          <p:nvPr>
            <p:ph type="title"/>
          </p:nvPr>
        </p:nvSpPr>
        <p:spPr>
          <a:ln/>
        </p:spPr>
        <p:txBody>
          <a:bodyPr/>
          <a:lstStyle/>
          <a:p>
            <a:r>
              <a:rPr lang="en-US"/>
              <a:t>Ladder Load Limits</a:t>
            </a:r>
          </a:p>
        </p:txBody>
      </p:sp>
      <p:sp>
        <p:nvSpPr>
          <p:cNvPr id="16389" name="Rectangle 5"/>
          <p:cNvSpPr>
            <a:spLocks noGrp="1" noChangeArrowheads="1"/>
          </p:cNvSpPr>
          <p:nvPr>
            <p:ph type="body" idx="1"/>
          </p:nvPr>
        </p:nvSpPr>
        <p:spPr>
          <a:xfrm>
            <a:off x="2222500" y="1460500"/>
            <a:ext cx="10464800" cy="4013200"/>
          </a:xfrm>
          <a:ln/>
        </p:spPr>
        <p:txBody>
          <a:bodyPr/>
          <a:lstStyle/>
          <a:p>
            <a:pPr marL="342900" indent="-342900">
              <a:spcBef>
                <a:spcPct val="0"/>
              </a:spcBef>
              <a:buClr>
                <a:srgbClr val="993300"/>
              </a:buClr>
              <a:buSzPct val="50000"/>
              <a:buFont typeface="Monotype Sorts" charset="0"/>
              <a:buChar char="n"/>
            </a:pPr>
            <a:r>
              <a:rPr lang="en-US" sz="3600" dirty="0">
                <a:solidFill>
                  <a:schemeClr val="tx1"/>
                </a:solidFill>
              </a:rPr>
              <a:t>According to NFPA 1931, Standard for </a:t>
            </a:r>
            <a:br>
              <a:rPr lang="en-US" sz="3600" dirty="0">
                <a:solidFill>
                  <a:schemeClr val="tx1"/>
                </a:solidFill>
              </a:rPr>
            </a:br>
            <a:r>
              <a:rPr lang="en-US" sz="3600" dirty="0">
                <a:solidFill>
                  <a:schemeClr val="tx1"/>
                </a:solidFill>
              </a:rPr>
              <a:t>Manufacturer's Design of Fire Department Ground Ladders, all structural components of ground ladders shall be constructed of materials such that the ground ladder maintains at least 75% of the strength necessary to pass all test requirements in this standard at 300°F.</a:t>
            </a:r>
          </a:p>
        </p:txBody>
      </p:sp>
      <p:sp>
        <p:nvSpPr>
          <p:cNvPr id="16390"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0BF502F5-4844-1A41-AAF2-39D720ABF4E7}" type="slidenum">
              <a:rPr lang="en-US" sz="1800">
                <a:latin typeface="Arial" charset="0"/>
                <a:cs typeface="Arial" charset="0"/>
                <a:sym typeface="Arial" charset="0"/>
              </a:rPr>
              <a:pPr algn="ctr"/>
              <a:t>15</a:t>
            </a:fld>
            <a:endParaRPr lang="en-US" sz="1800">
              <a:latin typeface="Arial" charset="0"/>
              <a:cs typeface="Arial" charset="0"/>
              <a:sym typeface="Arial" charset="0"/>
            </a:endParaRPr>
          </a:p>
        </p:txBody>
      </p:sp>
      <p:pic>
        <p:nvPicPr>
          <p:cNvPr id="16391" name="Picture 7"/>
          <p:cNvPicPr>
            <a:picLocks noChangeAspect="1"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4660900" y="5434013"/>
            <a:ext cx="4013200" cy="3916362"/>
          </a:xfrm>
          <a:prstGeom prst="rect">
            <a:avLst/>
          </a:prstGeom>
          <a:noFill/>
          <a:ln w="12700" cap="flat">
            <a:solidFill>
              <a:schemeClr val="tx1"/>
            </a:solidFill>
            <a:prstDash val="solid"/>
            <a:miter lim="800000"/>
            <a:headEnd/>
            <a:tailEnd/>
          </a:ln>
          <a:effectLst>
            <a:outerShdw blurRad="127000" dist="152400" dir="2700000" algn="ctr" rotWithShape="0">
              <a:srgbClr val="000000">
                <a:alpha val="79999"/>
              </a:srgbClr>
            </a:outerShdw>
          </a:effectLst>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7A1A8F32-B5E0-9547-8D49-A3A253B91CE8}" type="slidenum">
              <a:rPr lang="en-US"/>
              <a:pPr/>
              <a:t>16</a:t>
            </a:fld>
            <a:endParaRPr lang="en-US"/>
          </a:p>
        </p:txBody>
      </p:sp>
      <p:pic>
        <p:nvPicPr>
          <p:cNvPr id="17409"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17410"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17411"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7412" name="Rectangle 4"/>
          <p:cNvSpPr>
            <a:spLocks noGrp="1" noChangeArrowheads="1"/>
          </p:cNvSpPr>
          <p:nvPr>
            <p:ph type="title"/>
          </p:nvPr>
        </p:nvSpPr>
        <p:spPr>
          <a:ln/>
        </p:spPr>
        <p:txBody>
          <a:bodyPr/>
          <a:lstStyle/>
          <a:p>
            <a:r>
              <a:rPr lang="en-US" dirty="0"/>
              <a:t>Ladder </a:t>
            </a:r>
            <a:r>
              <a:rPr lang="en-US" dirty="0" smtClean="0"/>
              <a:t>Carry</a:t>
            </a:r>
            <a:endParaRPr lang="en-US" dirty="0"/>
          </a:p>
        </p:txBody>
      </p:sp>
      <p:sp>
        <p:nvSpPr>
          <p:cNvPr id="17413" name="Rectangle 5"/>
          <p:cNvSpPr>
            <a:spLocks noGrp="1" noChangeArrowheads="1"/>
          </p:cNvSpPr>
          <p:nvPr>
            <p:ph type="body" idx="1"/>
          </p:nvPr>
        </p:nvSpPr>
        <p:spPr>
          <a:ln/>
        </p:spPr>
        <p:txBody>
          <a:bodyPr/>
          <a:lstStyle/>
          <a:p>
            <a:pPr marL="342900" indent="-342900">
              <a:spcBef>
                <a:spcPct val="0"/>
              </a:spcBef>
              <a:buClr>
                <a:srgbClr val="993300"/>
              </a:buClr>
              <a:buSzPct val="50000"/>
              <a:buFont typeface="Monotype Sorts" charset="0"/>
              <a:buChar char="n"/>
            </a:pPr>
            <a:r>
              <a:rPr lang="en-US" sz="3600">
                <a:solidFill>
                  <a:schemeClr val="tx1"/>
                </a:solidFill>
              </a:rPr>
              <a:t>Both rescuers position themselves on the same side of the ladder facing the butt end.</a:t>
            </a:r>
          </a:p>
        </p:txBody>
      </p:sp>
      <p:sp>
        <p:nvSpPr>
          <p:cNvPr id="17414"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FDD019DC-A67D-F544-AA93-A6EC9B5E78D9}" type="slidenum">
              <a:rPr lang="en-US" sz="1800">
                <a:latin typeface="Arial" charset="0"/>
                <a:cs typeface="Arial" charset="0"/>
                <a:sym typeface="Arial" charset="0"/>
              </a:rPr>
              <a:pPr algn="ctr"/>
              <a:t>16</a:t>
            </a:fld>
            <a:endParaRPr lang="en-US" sz="1800">
              <a:latin typeface="Arial" charset="0"/>
              <a:cs typeface="Arial" charset="0"/>
              <a:sym typeface="Arial" charset="0"/>
            </a:endParaRPr>
          </a:p>
        </p:txBody>
      </p:sp>
      <p:pic>
        <p:nvPicPr>
          <p:cNvPr id="17415" name="Picture 7"/>
          <p:cNvPicPr>
            <a:picLocks noChangeAspect="1"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2667000" y="2667000"/>
            <a:ext cx="8897938" cy="5969000"/>
          </a:xfrm>
          <a:prstGeom prst="rect">
            <a:avLst/>
          </a:prstGeom>
          <a:noFill/>
          <a:ln w="12700" cap="flat">
            <a:solidFill>
              <a:schemeClr val="tx1"/>
            </a:solidFill>
            <a:prstDash val="solid"/>
            <a:miter lim="800000"/>
            <a:headEnd/>
            <a:tailEnd/>
          </a:ln>
          <a:effectLst>
            <a:outerShdw blurRad="127000" dist="152400" dir="2700000" algn="ctr" rotWithShape="0">
              <a:srgbClr val="000000">
                <a:alpha val="79999"/>
              </a:srgbClr>
            </a:outerShdw>
          </a:effectLst>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6E7A731D-B16E-434D-BCCF-443AF5CA07B4}" type="slidenum">
              <a:rPr lang="en-US"/>
              <a:pPr/>
              <a:t>17</a:t>
            </a:fld>
            <a:endParaRPr lang="en-US"/>
          </a:p>
        </p:txBody>
      </p:sp>
      <p:pic>
        <p:nvPicPr>
          <p:cNvPr id="18433"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18434"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18435"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8436" name="Rectangle 4"/>
          <p:cNvSpPr>
            <a:spLocks noGrp="1" noChangeArrowheads="1"/>
          </p:cNvSpPr>
          <p:nvPr>
            <p:ph type="title"/>
          </p:nvPr>
        </p:nvSpPr>
        <p:spPr>
          <a:ln/>
        </p:spPr>
        <p:txBody>
          <a:bodyPr/>
          <a:lstStyle/>
          <a:p>
            <a:r>
              <a:rPr lang="en-US"/>
              <a:t>Ladder Carry</a:t>
            </a:r>
          </a:p>
        </p:txBody>
      </p:sp>
      <p:sp>
        <p:nvSpPr>
          <p:cNvPr id="18437" name="Rectangle 5"/>
          <p:cNvSpPr>
            <a:spLocks noGrp="1" noChangeArrowheads="1"/>
          </p:cNvSpPr>
          <p:nvPr>
            <p:ph type="body" idx="1"/>
          </p:nvPr>
        </p:nvSpPr>
        <p:spPr>
          <a:ln/>
        </p:spPr>
        <p:txBody>
          <a:bodyPr/>
          <a:lstStyle/>
          <a:p>
            <a:pPr marL="342900" indent="-342900">
              <a:spcBef>
                <a:spcPct val="0"/>
              </a:spcBef>
              <a:buClr>
                <a:srgbClr val="993300"/>
              </a:buClr>
              <a:buSzPct val="50000"/>
              <a:buFont typeface="Monotype Sorts" charset="0"/>
              <a:buChar char="n"/>
            </a:pPr>
            <a:r>
              <a:rPr lang="en-US" sz="3600">
                <a:solidFill>
                  <a:schemeClr val="tx1"/>
                </a:solidFill>
              </a:rPr>
              <a:t>Both rescuers shall kneel beside the ladder and reach across the ladder and grasp a far beam.</a:t>
            </a:r>
          </a:p>
        </p:txBody>
      </p:sp>
      <p:sp>
        <p:nvSpPr>
          <p:cNvPr id="18438"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EA783C74-AE18-1E49-8049-A055917A7C0E}" type="slidenum">
              <a:rPr lang="en-US" sz="1800">
                <a:latin typeface="Arial" charset="0"/>
                <a:cs typeface="Arial" charset="0"/>
                <a:sym typeface="Arial" charset="0"/>
              </a:rPr>
              <a:pPr algn="ctr"/>
              <a:t>17</a:t>
            </a:fld>
            <a:endParaRPr lang="en-US" sz="1800">
              <a:latin typeface="Arial" charset="0"/>
              <a:cs typeface="Arial" charset="0"/>
              <a:sym typeface="Arial" charset="0"/>
            </a:endParaRPr>
          </a:p>
        </p:txBody>
      </p:sp>
      <p:pic>
        <p:nvPicPr>
          <p:cNvPr id="18439" name="Picture 7"/>
          <p:cNvPicPr>
            <a:picLocks noChangeAspect="1"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2667000" y="2667000"/>
            <a:ext cx="8915400" cy="5980113"/>
          </a:xfrm>
          <a:prstGeom prst="rect">
            <a:avLst/>
          </a:prstGeom>
          <a:noFill/>
          <a:ln w="12700" cap="flat">
            <a:solidFill>
              <a:schemeClr val="tx1"/>
            </a:solidFill>
            <a:prstDash val="solid"/>
            <a:miter lim="800000"/>
            <a:headEnd/>
            <a:tailEnd/>
          </a:ln>
          <a:effectLst>
            <a:outerShdw blurRad="127000" dist="152400" dir="2700000" algn="ctr" rotWithShape="0">
              <a:srgbClr val="000000">
                <a:alpha val="79999"/>
              </a:srgbClr>
            </a:outerShdw>
          </a:effectLst>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906E5362-3D33-CA44-8275-0A3E7954FF60}" type="slidenum">
              <a:rPr lang="en-US"/>
              <a:pPr/>
              <a:t>18</a:t>
            </a:fld>
            <a:endParaRPr lang="en-US"/>
          </a:p>
        </p:txBody>
      </p:sp>
      <p:pic>
        <p:nvPicPr>
          <p:cNvPr id="19457"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19458"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19459"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9460" name="Rectangle 4"/>
          <p:cNvSpPr>
            <a:spLocks noGrp="1" noChangeArrowheads="1"/>
          </p:cNvSpPr>
          <p:nvPr>
            <p:ph type="title"/>
          </p:nvPr>
        </p:nvSpPr>
        <p:spPr>
          <a:ln/>
        </p:spPr>
        <p:txBody>
          <a:bodyPr/>
          <a:lstStyle/>
          <a:p>
            <a:r>
              <a:rPr lang="en-US"/>
              <a:t>Ladder Carry</a:t>
            </a:r>
          </a:p>
        </p:txBody>
      </p:sp>
      <p:sp>
        <p:nvSpPr>
          <p:cNvPr id="19461" name="Rectangle 5"/>
          <p:cNvSpPr>
            <a:spLocks noGrp="1" noChangeArrowheads="1"/>
          </p:cNvSpPr>
          <p:nvPr>
            <p:ph type="body" idx="1"/>
          </p:nvPr>
        </p:nvSpPr>
        <p:spPr>
          <a:ln/>
        </p:spPr>
        <p:txBody>
          <a:bodyPr/>
          <a:lstStyle/>
          <a:p>
            <a:pPr marL="342900" indent="-342900">
              <a:spcBef>
                <a:spcPct val="0"/>
              </a:spcBef>
              <a:buClr>
                <a:srgbClr val="993300"/>
              </a:buClr>
              <a:buSzPct val="50000"/>
              <a:buFont typeface="Monotype Sorts" charset="0"/>
              <a:buChar char="n"/>
            </a:pPr>
            <a:r>
              <a:rPr lang="en-US" sz="3600">
                <a:solidFill>
                  <a:schemeClr val="tx1"/>
                </a:solidFill>
              </a:rPr>
              <a:t>The rescuers shall tilt the ladder up so that is resting on the near beam. </a:t>
            </a:r>
          </a:p>
        </p:txBody>
      </p:sp>
      <p:sp>
        <p:nvSpPr>
          <p:cNvPr id="19462"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E79E0A0F-2860-AE4C-A839-443919D60128}" type="slidenum">
              <a:rPr lang="en-US" sz="1800">
                <a:latin typeface="Arial" charset="0"/>
                <a:cs typeface="Arial" charset="0"/>
                <a:sym typeface="Arial" charset="0"/>
              </a:rPr>
              <a:pPr algn="ctr"/>
              <a:t>18</a:t>
            </a:fld>
            <a:endParaRPr lang="en-US" sz="1800">
              <a:latin typeface="Arial" charset="0"/>
              <a:cs typeface="Arial" charset="0"/>
              <a:sym typeface="Arial" charset="0"/>
            </a:endParaRPr>
          </a:p>
        </p:txBody>
      </p:sp>
      <p:pic>
        <p:nvPicPr>
          <p:cNvPr id="19463" name="Picture 7"/>
          <p:cNvPicPr>
            <a:picLocks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2667000" y="2667000"/>
            <a:ext cx="8915400" cy="5969000"/>
          </a:xfrm>
          <a:prstGeom prst="rect">
            <a:avLst/>
          </a:prstGeom>
          <a:noFill/>
          <a:ln w="38100" cap="flat">
            <a:solidFill>
              <a:schemeClr val="tx1"/>
            </a:solidFill>
            <a:prstDash val="solid"/>
            <a:miter lim="800000"/>
            <a:headEnd/>
            <a:tailEnd/>
          </a:ln>
          <a:effectLst>
            <a:outerShdw blurRad="127000" dist="152400" dir="2700000" algn="ctr" rotWithShape="0">
              <a:srgbClr val="000000">
                <a:alpha val="79999"/>
              </a:srgbClr>
            </a:outerShdw>
          </a:effectLst>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71B66E6A-4457-ED41-983B-01D298230DF9}" type="slidenum">
              <a:rPr lang="en-US"/>
              <a:pPr/>
              <a:t>19</a:t>
            </a:fld>
            <a:endParaRPr lang="en-US"/>
          </a:p>
        </p:txBody>
      </p:sp>
      <p:pic>
        <p:nvPicPr>
          <p:cNvPr id="20481"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20482"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20483"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0484" name="Rectangle 4"/>
          <p:cNvSpPr>
            <a:spLocks noGrp="1" noChangeArrowheads="1"/>
          </p:cNvSpPr>
          <p:nvPr>
            <p:ph type="title"/>
          </p:nvPr>
        </p:nvSpPr>
        <p:spPr>
          <a:ln/>
        </p:spPr>
        <p:txBody>
          <a:bodyPr/>
          <a:lstStyle/>
          <a:p>
            <a:r>
              <a:rPr lang="en-US"/>
              <a:t>Ladder Carry</a:t>
            </a:r>
          </a:p>
        </p:txBody>
      </p:sp>
      <p:sp>
        <p:nvSpPr>
          <p:cNvPr id="20485" name="Rectangle 5"/>
          <p:cNvSpPr>
            <a:spLocks noGrp="1" noChangeArrowheads="1"/>
          </p:cNvSpPr>
          <p:nvPr>
            <p:ph type="body" idx="1"/>
          </p:nvPr>
        </p:nvSpPr>
        <p:spPr>
          <a:ln/>
        </p:spPr>
        <p:txBody>
          <a:bodyPr/>
          <a:lstStyle/>
          <a:p>
            <a:pPr marL="342900" indent="-342900">
              <a:spcBef>
                <a:spcPct val="0"/>
              </a:spcBef>
              <a:buClr>
                <a:srgbClr val="993300"/>
              </a:buClr>
              <a:buSzPct val="50000"/>
              <a:buFont typeface="Monotype Sorts" charset="0"/>
              <a:buChar char="n"/>
            </a:pPr>
            <a:r>
              <a:rPr lang="en-US" sz="3600">
                <a:solidFill>
                  <a:schemeClr val="tx1"/>
                </a:solidFill>
              </a:rPr>
              <a:t>Both rescuers shall simultaneously stand positioning the upper beam under the shoulder and carry the ladder to the designated work area, butt end first, and place the ladder flat on the ground with the fly section up.</a:t>
            </a:r>
          </a:p>
        </p:txBody>
      </p:sp>
      <p:sp>
        <p:nvSpPr>
          <p:cNvPr id="20486"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B7184E26-A641-4B40-9B07-8F44CEBFD436}" type="slidenum">
              <a:rPr lang="en-US" sz="1800">
                <a:latin typeface="Arial" charset="0"/>
                <a:cs typeface="Arial" charset="0"/>
                <a:sym typeface="Arial" charset="0"/>
              </a:rPr>
              <a:pPr algn="ctr"/>
              <a:t>19</a:t>
            </a:fld>
            <a:endParaRPr lang="en-US" sz="1800">
              <a:latin typeface="Arial" charset="0"/>
              <a:cs typeface="Arial" charset="0"/>
              <a:sym typeface="Arial" charset="0"/>
            </a:endParaRPr>
          </a:p>
        </p:txBody>
      </p:sp>
      <p:pic>
        <p:nvPicPr>
          <p:cNvPr id="20487" name="Picture 7"/>
          <p:cNvPicPr>
            <a:picLocks noChangeAspect="1"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3759200" y="4445000"/>
            <a:ext cx="7391400" cy="4854575"/>
          </a:xfrm>
          <a:prstGeom prst="rect">
            <a:avLst/>
          </a:prstGeom>
          <a:noFill/>
          <a:ln w="38100" cap="flat">
            <a:solidFill>
              <a:schemeClr val="tx1"/>
            </a:solidFill>
            <a:prstDash val="solid"/>
            <a:miter lim="800000"/>
            <a:headEnd/>
            <a:tailEnd/>
          </a:ln>
          <a:effectLst>
            <a:outerShdw blurRad="127000" dist="152400" dir="2700000" algn="ctr" rotWithShape="0">
              <a:srgbClr val="000000">
                <a:alpha val="79999"/>
              </a:srgbClr>
            </a:outerShdw>
          </a:effectLst>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8F59E1DF-1DEA-1B4A-9140-14D0B32BF196}" type="slidenum">
              <a:rPr lang="en-US"/>
              <a:pPr/>
              <a:t>2</a:t>
            </a:fld>
            <a:endParaRPr lang="en-US"/>
          </a:p>
        </p:txBody>
      </p:sp>
      <p:pic>
        <p:nvPicPr>
          <p:cNvPr id="3073"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3075"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3076" name="Rectangle 4"/>
          <p:cNvSpPr>
            <a:spLocks noGrp="1" noChangeArrowheads="1"/>
          </p:cNvSpPr>
          <p:nvPr>
            <p:ph type="title"/>
          </p:nvPr>
        </p:nvSpPr>
        <p:spPr>
          <a:ln/>
        </p:spPr>
        <p:txBody>
          <a:bodyPr/>
          <a:lstStyle/>
          <a:p>
            <a:r>
              <a:rPr lang="en-US"/>
              <a:t>General Rescue Rigging</a:t>
            </a:r>
          </a:p>
        </p:txBody>
      </p:sp>
      <p:sp>
        <p:nvSpPr>
          <p:cNvPr id="3077" name="Rectangle 5"/>
          <p:cNvSpPr>
            <a:spLocks noGrp="1" noChangeArrowheads="1"/>
          </p:cNvSpPr>
          <p:nvPr>
            <p:ph type="body" idx="1"/>
          </p:nvPr>
        </p:nvSpPr>
        <p:spPr>
          <a:ln/>
        </p:spPr>
        <p:txBody>
          <a:bodyPr/>
          <a:lstStyle/>
          <a:p>
            <a:pPr marL="0" indent="0">
              <a:spcBef>
                <a:spcPct val="0"/>
              </a:spcBef>
              <a:buFont typeface="Arial" charset="0"/>
              <a:buNone/>
            </a:pPr>
            <a:r>
              <a:rPr lang="en-US" sz="3600">
                <a:solidFill>
                  <a:schemeClr val="tx1"/>
                </a:solidFill>
                <a:latin typeface="Arial Bold" charset="0"/>
                <a:cs typeface="Arial Bold" charset="0"/>
                <a:sym typeface="Arial Bold" charset="0"/>
              </a:rPr>
              <a:t>TERMINAL OBJECTIVE</a:t>
            </a:r>
            <a:endParaRPr lang="en-US" sz="3600">
              <a:solidFill>
                <a:schemeClr val="tx1"/>
              </a:solidFill>
              <a:latin typeface="Arial Bold" charset="0"/>
              <a:ea typeface="ヒラギノ角ゴ ProN W6" charset="0"/>
              <a:cs typeface="ヒラギノ角ゴ ProN W6" charset="0"/>
              <a:sym typeface="Arial Bold" charset="0"/>
            </a:endParaRPr>
          </a:p>
          <a:p>
            <a:pPr marL="0" indent="0">
              <a:spcBef>
                <a:spcPts val="600"/>
              </a:spcBef>
              <a:buClr>
                <a:srgbClr val="993300"/>
              </a:buClr>
              <a:buSzPct val="50000"/>
              <a:buFont typeface="Monotype Sorts" charset="0"/>
              <a:buChar char="n"/>
            </a:pPr>
            <a:endParaRPr lang="en-US" sz="2400">
              <a:solidFill>
                <a:schemeClr val="tx1"/>
              </a:solidFill>
            </a:endParaRPr>
          </a:p>
          <a:p>
            <a:pPr marL="0" indent="0">
              <a:spcBef>
                <a:spcPts val="600"/>
              </a:spcBef>
              <a:buClr>
                <a:srgbClr val="993300"/>
              </a:buClr>
              <a:buSzPct val="50000"/>
              <a:buFont typeface="Monotype Sorts" charset="0"/>
              <a:buChar char="n"/>
            </a:pPr>
            <a:r>
              <a:rPr lang="en-US">
                <a:solidFill>
                  <a:schemeClr val="tx1"/>
                </a:solidFill>
              </a:rPr>
              <a:t>The Technical Rescuer candidate, when given the appropriate equipment, shall correctly explain the basic construction of rigging used in the technical rescue setting.</a:t>
            </a:r>
          </a:p>
        </p:txBody>
      </p:sp>
      <p:sp>
        <p:nvSpPr>
          <p:cNvPr id="3078"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9F9C46E4-B331-404A-B6A2-EF2CEF0C3FA6}" type="slidenum">
              <a:rPr lang="en-US" sz="1800">
                <a:latin typeface="Arial" charset="0"/>
                <a:cs typeface="Arial" charset="0"/>
                <a:sym typeface="Arial" charset="0"/>
              </a:rPr>
              <a:pPr algn="ctr"/>
              <a:t>2</a:t>
            </a:fld>
            <a:endParaRPr lang="en-US" sz="1800">
              <a:latin typeface="Arial" charset="0"/>
              <a:cs typeface="Arial" charset="0"/>
              <a:sym typeface="Arial" charset="0"/>
            </a:endParaRPr>
          </a:p>
        </p:txBody>
      </p:sp>
      <p:pic>
        <p:nvPicPr>
          <p:cNvPr id="3079" name="Picture 7"/>
          <p:cNvPicPr>
            <a:picLocks noChangeAspect="1"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4864101" y="6324600"/>
            <a:ext cx="4152900" cy="3115427"/>
          </a:xfrm>
          <a:prstGeom prst="rect">
            <a:avLst/>
          </a:prstGeom>
          <a:noFill/>
          <a:ln w="12700" cap="flat">
            <a:solidFill>
              <a:schemeClr val="tx1"/>
            </a:solidFill>
            <a:prstDash val="solid"/>
            <a:miter lim="800000"/>
            <a:headEnd/>
            <a:tailEnd/>
          </a:ln>
          <a:effectLst>
            <a:outerShdw blurRad="127000" dist="152400" dir="2700000" algn="ctr" rotWithShape="0">
              <a:srgbClr val="000000">
                <a:alpha val="79999"/>
              </a:srgbClr>
            </a:outerShdw>
          </a:effectLst>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871117D4-0133-C74C-83B6-B463315D23D3}" type="slidenum">
              <a:rPr lang="en-US"/>
              <a:pPr/>
              <a:t>20</a:t>
            </a:fld>
            <a:endParaRPr lang="en-US"/>
          </a:p>
        </p:txBody>
      </p:sp>
      <p:pic>
        <p:nvPicPr>
          <p:cNvPr id="21505"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21506"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21507"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1508" name="Rectangle 4"/>
          <p:cNvSpPr>
            <a:spLocks noGrp="1" noChangeArrowheads="1"/>
          </p:cNvSpPr>
          <p:nvPr>
            <p:ph type="title"/>
          </p:nvPr>
        </p:nvSpPr>
        <p:spPr>
          <a:ln/>
        </p:spPr>
        <p:txBody>
          <a:bodyPr/>
          <a:lstStyle/>
          <a:p>
            <a:r>
              <a:rPr lang="en-US"/>
              <a:t>Ladder Raise</a:t>
            </a:r>
          </a:p>
        </p:txBody>
      </p:sp>
      <p:sp>
        <p:nvSpPr>
          <p:cNvPr id="21509" name="Rectangle 5"/>
          <p:cNvSpPr>
            <a:spLocks noGrp="1" noChangeArrowheads="1"/>
          </p:cNvSpPr>
          <p:nvPr>
            <p:ph type="body" idx="1"/>
          </p:nvPr>
        </p:nvSpPr>
        <p:spPr>
          <a:ln/>
        </p:spPr>
        <p:txBody>
          <a:bodyPr/>
          <a:lstStyle/>
          <a:p>
            <a:pPr marL="342900" indent="-342900">
              <a:spcBef>
                <a:spcPct val="0"/>
              </a:spcBef>
              <a:buClr>
                <a:srgbClr val="993300"/>
              </a:buClr>
              <a:buSzPct val="50000"/>
              <a:buFont typeface="Monotype Sorts" charset="0"/>
              <a:buChar char="n"/>
            </a:pPr>
            <a:r>
              <a:rPr lang="en-US" sz="3600">
                <a:solidFill>
                  <a:schemeClr val="tx1"/>
                </a:solidFill>
              </a:rPr>
              <a:t>The rescuer at the butt end of the ladder shall face the ladder and heel both beams while grasping the nearest rung with both hands.</a:t>
            </a:r>
          </a:p>
          <a:p>
            <a:pPr marL="342900" indent="-342900">
              <a:spcBef>
                <a:spcPts val="700"/>
              </a:spcBef>
              <a:buClr>
                <a:srgbClr val="993300"/>
              </a:buClr>
              <a:buSzPct val="50000"/>
              <a:buFont typeface="Monotype Sorts" charset="0"/>
              <a:buChar char="n"/>
            </a:pPr>
            <a:endParaRPr lang="en-US" sz="3600">
              <a:solidFill>
                <a:schemeClr val="tx1"/>
              </a:solidFill>
            </a:endParaRPr>
          </a:p>
          <a:p>
            <a:pPr marL="342900" indent="-342900">
              <a:spcBef>
                <a:spcPts val="700"/>
              </a:spcBef>
              <a:buClr>
                <a:srgbClr val="993300"/>
              </a:buClr>
              <a:buSzPct val="50000"/>
              <a:buFont typeface="Monotype Sorts" charset="0"/>
              <a:buChar char="n"/>
            </a:pPr>
            <a:r>
              <a:rPr lang="en-US" sz="3600">
                <a:solidFill>
                  <a:schemeClr val="tx1"/>
                </a:solidFill>
              </a:rPr>
              <a:t>The rescuer at the tip end shall swing under the ladder and grasp the nearest rung with both hands.</a:t>
            </a:r>
          </a:p>
          <a:p>
            <a:pPr marL="342900" indent="-342900">
              <a:spcBef>
                <a:spcPts val="700"/>
              </a:spcBef>
              <a:buClr>
                <a:srgbClr val="993300"/>
              </a:buClr>
              <a:buSzPct val="50000"/>
              <a:buFont typeface="Monotype Sorts" charset="0"/>
              <a:buChar char="n"/>
            </a:pPr>
            <a:endParaRPr lang="en-US" sz="3600">
              <a:solidFill>
                <a:schemeClr val="tx1"/>
              </a:solidFill>
            </a:endParaRPr>
          </a:p>
          <a:p>
            <a:pPr marL="342900" indent="-342900">
              <a:spcBef>
                <a:spcPts val="700"/>
              </a:spcBef>
              <a:buClr>
                <a:srgbClr val="993300"/>
              </a:buClr>
              <a:buSzPct val="50000"/>
              <a:buFont typeface="Monotype Sorts" charset="0"/>
              <a:buChar char="n"/>
            </a:pPr>
            <a:r>
              <a:rPr lang="en-US" sz="3600">
                <a:solidFill>
                  <a:schemeClr val="tx1"/>
                </a:solidFill>
              </a:rPr>
              <a:t>The command "prepare to raise" and "raise" shall be given by the butt end rescuer. </a:t>
            </a:r>
          </a:p>
          <a:p>
            <a:pPr marL="342900" indent="-342900">
              <a:spcBef>
                <a:spcPts val="700"/>
              </a:spcBef>
              <a:buFont typeface="Arial" charset="0"/>
              <a:buNone/>
            </a:pPr>
            <a:endParaRPr lang="en-US" sz="3600">
              <a:solidFill>
                <a:schemeClr val="tx1"/>
              </a:solidFill>
            </a:endParaRPr>
          </a:p>
          <a:p>
            <a:pPr marL="342900" indent="-342900">
              <a:spcBef>
                <a:spcPts val="700"/>
              </a:spcBef>
              <a:buClr>
                <a:srgbClr val="993300"/>
              </a:buClr>
              <a:buSzPct val="50000"/>
              <a:buFont typeface="Monotype Sorts" charset="0"/>
              <a:buChar char="n"/>
            </a:pPr>
            <a:r>
              <a:rPr lang="en-US" sz="3600">
                <a:solidFill>
                  <a:schemeClr val="tx1"/>
                </a:solidFill>
              </a:rPr>
              <a:t>The tip end rescuer shall begin raising the ladder using the hand over hand method.</a:t>
            </a:r>
          </a:p>
        </p:txBody>
      </p:sp>
      <p:sp>
        <p:nvSpPr>
          <p:cNvPr id="21510"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1167C877-CBA5-7E4F-A2B6-6C00A90CA15D}" type="slidenum">
              <a:rPr lang="en-US" sz="1800">
                <a:latin typeface="Arial" charset="0"/>
                <a:cs typeface="Arial" charset="0"/>
                <a:sym typeface="Arial" charset="0"/>
              </a:rPr>
              <a:pPr algn="ctr"/>
              <a:t>20</a:t>
            </a:fld>
            <a:endParaRPr lang="en-US" sz="1800">
              <a:latin typeface="Arial" charset="0"/>
              <a:cs typeface="Arial" charset="0"/>
              <a:sym typeface="Arial" charset="0"/>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40803E0E-FF19-A442-A782-409E80B01316}" type="slidenum">
              <a:rPr lang="en-US"/>
              <a:pPr/>
              <a:t>21</a:t>
            </a:fld>
            <a:endParaRPr lang="en-US"/>
          </a:p>
        </p:txBody>
      </p:sp>
      <p:pic>
        <p:nvPicPr>
          <p:cNvPr id="22529"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22530"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22531"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2532" name="Rectangle 4"/>
          <p:cNvSpPr>
            <a:spLocks noGrp="1" noChangeArrowheads="1"/>
          </p:cNvSpPr>
          <p:nvPr>
            <p:ph type="title"/>
          </p:nvPr>
        </p:nvSpPr>
        <p:spPr>
          <a:ln/>
        </p:spPr>
        <p:txBody>
          <a:bodyPr/>
          <a:lstStyle/>
          <a:p>
            <a:r>
              <a:rPr lang="en-US"/>
              <a:t>Ladder Raise</a:t>
            </a:r>
          </a:p>
        </p:txBody>
      </p:sp>
      <p:sp>
        <p:nvSpPr>
          <p:cNvPr id="22533" name="Rectangle 5"/>
          <p:cNvSpPr>
            <a:spLocks noGrp="1" noChangeArrowheads="1"/>
          </p:cNvSpPr>
          <p:nvPr>
            <p:ph type="body" idx="1"/>
          </p:nvPr>
        </p:nvSpPr>
        <p:spPr>
          <a:ln/>
        </p:spPr>
        <p:txBody>
          <a:bodyPr/>
          <a:lstStyle/>
          <a:p>
            <a:pPr marL="342900" indent="-342900">
              <a:spcBef>
                <a:spcPct val="0"/>
              </a:spcBef>
              <a:buClr>
                <a:srgbClr val="993300"/>
              </a:buClr>
              <a:buSzPct val="50000"/>
              <a:buFont typeface="Monotype Sorts" charset="0"/>
              <a:buChar char="n"/>
            </a:pPr>
            <a:r>
              <a:rPr lang="en-US" sz="3600">
                <a:solidFill>
                  <a:schemeClr val="tx1"/>
                </a:solidFill>
              </a:rPr>
              <a:t>As the ladder moves to the vertical position, the butt end rescuer shall continue to grasp rungs higher up on the ladder until the ladder reaches the vertical position.</a:t>
            </a:r>
          </a:p>
          <a:p>
            <a:pPr marL="342900" indent="-342900">
              <a:spcBef>
                <a:spcPts val="700"/>
              </a:spcBef>
              <a:buClr>
                <a:srgbClr val="993300"/>
              </a:buClr>
              <a:buSzPct val="50000"/>
              <a:buFont typeface="Monotype Sorts" charset="0"/>
              <a:buChar char="n"/>
            </a:pPr>
            <a:endParaRPr lang="en-US" sz="3600">
              <a:solidFill>
                <a:schemeClr val="tx1"/>
              </a:solidFill>
            </a:endParaRPr>
          </a:p>
          <a:p>
            <a:pPr marL="342900" indent="-342900">
              <a:spcBef>
                <a:spcPts val="700"/>
              </a:spcBef>
              <a:buClr>
                <a:srgbClr val="993300"/>
              </a:buClr>
              <a:buSzPct val="50000"/>
              <a:buFont typeface="Monotype Sorts" charset="0"/>
              <a:buChar char="n"/>
            </a:pPr>
            <a:r>
              <a:rPr lang="en-US" sz="3600">
                <a:solidFill>
                  <a:schemeClr val="tx1"/>
                </a:solidFill>
              </a:rPr>
              <a:t>Both rescuers shall face each other through the ladder and pivot the ladder to the fly out position.</a:t>
            </a:r>
          </a:p>
          <a:p>
            <a:pPr marL="342900" indent="-342900">
              <a:spcBef>
                <a:spcPts val="700"/>
              </a:spcBef>
              <a:buClr>
                <a:srgbClr val="993300"/>
              </a:buClr>
              <a:buSzPct val="50000"/>
              <a:buFont typeface="Monotype Sorts" charset="0"/>
              <a:buChar char="n"/>
            </a:pPr>
            <a:endParaRPr lang="en-US" sz="3600">
              <a:solidFill>
                <a:schemeClr val="tx1"/>
              </a:solidFill>
            </a:endParaRPr>
          </a:p>
          <a:p>
            <a:pPr marL="342900" indent="-342900">
              <a:spcBef>
                <a:spcPts val="700"/>
              </a:spcBef>
              <a:buClr>
                <a:srgbClr val="993300"/>
              </a:buClr>
              <a:buSzPct val="50000"/>
              <a:buFont typeface="Monotype Sorts" charset="0"/>
              <a:buChar char="n"/>
            </a:pPr>
            <a:r>
              <a:rPr lang="en-US" sz="3600">
                <a:solidFill>
                  <a:schemeClr val="tx1"/>
                </a:solidFill>
              </a:rPr>
              <a:t>The outside rescuer shall stabilize the ladder while the inside rescuer raises the fly section to the appropriate height.</a:t>
            </a:r>
          </a:p>
        </p:txBody>
      </p:sp>
      <p:sp>
        <p:nvSpPr>
          <p:cNvPr id="22534"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C975F623-F2F8-2744-B829-34B088724136}" type="slidenum">
              <a:rPr lang="en-US" sz="1800">
                <a:latin typeface="Arial" charset="0"/>
                <a:cs typeface="Arial" charset="0"/>
                <a:sym typeface="Arial" charset="0"/>
              </a:rPr>
              <a:pPr algn="ctr"/>
              <a:t>21</a:t>
            </a:fld>
            <a:endParaRPr lang="en-US" sz="1800">
              <a:latin typeface="Arial" charset="0"/>
              <a:cs typeface="Arial" charset="0"/>
              <a:sym typeface="Arial" charset="0"/>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FF2F3036-86ED-664E-ADF2-C32A829608B6}" type="slidenum">
              <a:rPr lang="en-US"/>
              <a:pPr/>
              <a:t>22</a:t>
            </a:fld>
            <a:endParaRPr lang="en-US"/>
          </a:p>
        </p:txBody>
      </p:sp>
      <p:pic>
        <p:nvPicPr>
          <p:cNvPr id="23553"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23554"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23555"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3556" name="Rectangle 4"/>
          <p:cNvSpPr>
            <a:spLocks noGrp="1" noChangeArrowheads="1"/>
          </p:cNvSpPr>
          <p:nvPr>
            <p:ph type="title"/>
          </p:nvPr>
        </p:nvSpPr>
        <p:spPr>
          <a:ln/>
        </p:spPr>
        <p:txBody>
          <a:bodyPr/>
          <a:lstStyle/>
          <a:p>
            <a:r>
              <a:rPr lang="en-US"/>
              <a:t>Ladder Raise</a:t>
            </a:r>
          </a:p>
        </p:txBody>
      </p:sp>
      <p:sp>
        <p:nvSpPr>
          <p:cNvPr id="23557" name="Rectangle 5"/>
          <p:cNvSpPr>
            <a:spLocks noGrp="1" noChangeArrowheads="1"/>
          </p:cNvSpPr>
          <p:nvPr>
            <p:ph type="body" idx="1"/>
          </p:nvPr>
        </p:nvSpPr>
        <p:spPr>
          <a:ln/>
        </p:spPr>
        <p:txBody>
          <a:bodyPr/>
          <a:lstStyle/>
          <a:p>
            <a:pPr marL="342900" indent="-342900">
              <a:spcBef>
                <a:spcPct val="0"/>
              </a:spcBef>
              <a:buClr>
                <a:srgbClr val="993300"/>
              </a:buClr>
              <a:buSzPct val="50000"/>
              <a:buFont typeface="Monotype Sorts" charset="0"/>
              <a:buChar char="n"/>
            </a:pPr>
            <a:r>
              <a:rPr lang="en-US" sz="3600" dirty="0">
                <a:solidFill>
                  <a:schemeClr val="tx1"/>
                </a:solidFill>
              </a:rPr>
              <a:t>Set the ladder at the appropriate climbing angle. When placed in the accepted climbing angle of 75.5 degrees, three rungs should extend above the window sill, roof edge, or parapet wall.</a:t>
            </a:r>
          </a:p>
          <a:p>
            <a:pPr marL="342900" indent="-342900">
              <a:spcBef>
                <a:spcPts val="700"/>
              </a:spcBef>
              <a:buClr>
                <a:srgbClr val="993300"/>
              </a:buClr>
              <a:buSzPct val="50000"/>
              <a:buFont typeface="Monotype Sorts" charset="0"/>
              <a:buChar char="n"/>
            </a:pPr>
            <a:endParaRPr lang="en-US" sz="3600" dirty="0">
              <a:solidFill>
                <a:schemeClr val="tx1"/>
              </a:solidFill>
            </a:endParaRPr>
          </a:p>
          <a:p>
            <a:pPr marL="342900" indent="-342900">
              <a:spcBef>
                <a:spcPts val="700"/>
              </a:spcBef>
              <a:buClr>
                <a:srgbClr val="993300"/>
              </a:buClr>
              <a:buSzPct val="50000"/>
              <a:buFont typeface="Monotype Sorts" charset="0"/>
              <a:buChar char="n"/>
            </a:pPr>
            <a:r>
              <a:rPr lang="en-US" sz="3600" dirty="0">
                <a:solidFill>
                  <a:schemeClr val="tx1"/>
                </a:solidFill>
              </a:rPr>
              <a:t>Both rescuers shall verify the pawls are locked securely.</a:t>
            </a:r>
          </a:p>
          <a:p>
            <a:pPr marL="342900" indent="-342900">
              <a:spcBef>
                <a:spcPts val="700"/>
              </a:spcBef>
              <a:buClr>
                <a:srgbClr val="993300"/>
              </a:buClr>
              <a:buSzPct val="50000"/>
              <a:buFont typeface="Monotype Sorts" charset="0"/>
              <a:buChar char="n"/>
            </a:pPr>
            <a:endParaRPr lang="en-US" sz="3600" dirty="0">
              <a:solidFill>
                <a:schemeClr val="tx1"/>
              </a:solidFill>
            </a:endParaRPr>
          </a:p>
          <a:p>
            <a:pPr marL="342900" indent="-342900">
              <a:spcBef>
                <a:spcPts val="700"/>
              </a:spcBef>
              <a:buClr>
                <a:srgbClr val="993300"/>
              </a:buClr>
              <a:buSzPct val="50000"/>
              <a:buFont typeface="Monotype Sorts" charset="0"/>
              <a:buChar char="n"/>
            </a:pPr>
            <a:r>
              <a:rPr lang="en-US" sz="3600" dirty="0">
                <a:solidFill>
                  <a:schemeClr val="tx1"/>
                </a:solidFill>
              </a:rPr>
              <a:t>The butt end rescuer shall secure the halyard line by wrapping the halyard line at least a full round turn around two rungs and then securing it by tying off to the upper rung using a clove hitch.</a:t>
            </a:r>
          </a:p>
        </p:txBody>
      </p:sp>
      <p:sp>
        <p:nvSpPr>
          <p:cNvPr id="23558"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F72897E3-4AC1-1A45-BE0B-DA22C62FC50F}" type="slidenum">
              <a:rPr lang="en-US" sz="1800">
                <a:latin typeface="Arial" charset="0"/>
                <a:cs typeface="Arial" charset="0"/>
                <a:sym typeface="Arial" charset="0"/>
              </a:rPr>
              <a:pPr algn="ctr"/>
              <a:t>22</a:t>
            </a:fld>
            <a:endParaRPr lang="en-US" sz="1800">
              <a:latin typeface="Arial" charset="0"/>
              <a:cs typeface="Arial" charset="0"/>
              <a:sym typeface="Arial"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FBD5037D-7315-D344-B124-9A03355A1389}" type="slidenum">
              <a:rPr lang="en-US"/>
              <a:pPr/>
              <a:t>23</a:t>
            </a:fld>
            <a:endParaRPr lang="en-US"/>
          </a:p>
        </p:txBody>
      </p:sp>
      <p:pic>
        <p:nvPicPr>
          <p:cNvPr id="24577"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24578"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24579"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4580" name="Rectangle 4"/>
          <p:cNvSpPr>
            <a:spLocks noGrp="1" noChangeArrowheads="1"/>
          </p:cNvSpPr>
          <p:nvPr>
            <p:ph type="title"/>
          </p:nvPr>
        </p:nvSpPr>
        <p:spPr>
          <a:ln/>
        </p:spPr>
        <p:txBody>
          <a:bodyPr/>
          <a:lstStyle/>
          <a:p>
            <a:r>
              <a:rPr lang="en-US"/>
              <a:t>Climbing Basics</a:t>
            </a:r>
          </a:p>
        </p:txBody>
      </p:sp>
      <p:sp>
        <p:nvSpPr>
          <p:cNvPr id="24581" name="Rectangle 5"/>
          <p:cNvSpPr>
            <a:spLocks noGrp="1" noChangeArrowheads="1"/>
          </p:cNvSpPr>
          <p:nvPr>
            <p:ph type="body" idx="1"/>
          </p:nvPr>
        </p:nvSpPr>
        <p:spPr>
          <a:xfrm>
            <a:off x="2222500" y="1460500"/>
            <a:ext cx="10464800" cy="4940300"/>
          </a:xfrm>
          <a:ln/>
        </p:spPr>
        <p:txBody>
          <a:bodyPr/>
          <a:lstStyle/>
          <a:p>
            <a:pPr marL="342900" indent="-342900">
              <a:spcBef>
                <a:spcPct val="0"/>
              </a:spcBef>
              <a:buClr>
                <a:srgbClr val="993300"/>
              </a:buClr>
              <a:buSzPct val="50000"/>
              <a:buFont typeface="Monotype Sorts" charset="0"/>
              <a:buChar char="n"/>
            </a:pPr>
            <a:r>
              <a:rPr lang="en-US" sz="3600" dirty="0">
                <a:solidFill>
                  <a:srgbClr val="010000"/>
                </a:solidFill>
              </a:rPr>
              <a:t>When climbing, the rescuer should attempt to establish a </a:t>
            </a:r>
            <a:r>
              <a:rPr lang="en-US" sz="3600" dirty="0" smtClean="0">
                <a:solidFill>
                  <a:srgbClr val="010000"/>
                </a:solidFill>
              </a:rPr>
              <a:t>climbing rhythm </a:t>
            </a:r>
            <a:r>
              <a:rPr lang="en-US" sz="3600" dirty="0">
                <a:solidFill>
                  <a:srgbClr val="010000"/>
                </a:solidFill>
              </a:rPr>
              <a:t>so as not to bounce the ladder.</a:t>
            </a:r>
          </a:p>
          <a:p>
            <a:pPr marL="342900" indent="-342900">
              <a:spcBef>
                <a:spcPts val="700"/>
              </a:spcBef>
              <a:buClr>
                <a:srgbClr val="993300"/>
              </a:buClr>
              <a:buSzPct val="50000"/>
              <a:buFont typeface="Monotype Sorts" charset="0"/>
              <a:buChar char="n"/>
            </a:pPr>
            <a:endParaRPr lang="en-US" sz="3600" dirty="0">
              <a:solidFill>
                <a:srgbClr val="010000"/>
              </a:solidFill>
            </a:endParaRPr>
          </a:p>
          <a:p>
            <a:pPr marL="342900" indent="-342900">
              <a:spcBef>
                <a:spcPts val="700"/>
              </a:spcBef>
              <a:buClr>
                <a:srgbClr val="993300"/>
              </a:buClr>
              <a:buSzPct val="50000"/>
              <a:buFont typeface="Monotype Sorts" charset="0"/>
              <a:buChar char="n"/>
            </a:pPr>
            <a:r>
              <a:rPr lang="en-US" sz="3600" dirty="0">
                <a:solidFill>
                  <a:srgbClr val="010000"/>
                </a:solidFill>
              </a:rPr>
              <a:t>Climbing should be done in the center of the ladder with hands consistently positioned on the rungs. </a:t>
            </a:r>
          </a:p>
          <a:p>
            <a:pPr marL="742950" lvl="1" indent="-285750">
              <a:spcBef>
                <a:spcPts val="600"/>
              </a:spcBef>
              <a:buClr>
                <a:srgbClr val="010000"/>
              </a:buClr>
              <a:buSzPct val="100000"/>
              <a:buFont typeface="Arial" charset="0"/>
              <a:buChar char="–"/>
            </a:pPr>
            <a:r>
              <a:rPr lang="en-US" sz="3600" dirty="0">
                <a:solidFill>
                  <a:srgbClr val="010000"/>
                </a:solidFill>
              </a:rPr>
              <a:t>Exception: when carrying a tool.</a:t>
            </a:r>
          </a:p>
        </p:txBody>
      </p:sp>
      <p:sp>
        <p:nvSpPr>
          <p:cNvPr id="24582"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1E8F68B7-28E7-4041-851A-12CDBECA8AC4}" type="slidenum">
              <a:rPr lang="en-US" sz="1800">
                <a:latin typeface="Arial" charset="0"/>
                <a:cs typeface="Arial" charset="0"/>
                <a:sym typeface="Arial" charset="0"/>
              </a:rPr>
              <a:pPr algn="ctr"/>
              <a:t>23</a:t>
            </a:fld>
            <a:endParaRPr lang="en-US" sz="1800">
              <a:latin typeface="Arial" charset="0"/>
              <a:cs typeface="Arial" charset="0"/>
              <a:sym typeface="Arial" charset="0"/>
            </a:endParaRPr>
          </a:p>
        </p:txBody>
      </p:sp>
      <p:sp>
        <p:nvSpPr>
          <p:cNvPr id="24583" name="Rectangle 7"/>
          <p:cNvSpPr>
            <a:spLocks/>
          </p:cNvSpPr>
          <p:nvPr/>
        </p:nvSpPr>
        <p:spPr bwMode="auto">
          <a:xfrm>
            <a:off x="2609850" y="6629400"/>
            <a:ext cx="9398000" cy="1181100"/>
          </a:xfrm>
          <a:prstGeom prst="rect">
            <a:avLst/>
          </a:prstGeom>
          <a:solidFill>
            <a:schemeClr val="accent1"/>
          </a:solidFill>
          <a:ln w="12700" cap="flat">
            <a:solidFill>
              <a:schemeClr val="tx1"/>
            </a:solidFill>
            <a:prstDash val="solid"/>
            <a:miter lim="800000"/>
            <a:headEnd type="none" w="med" len="med"/>
            <a:tailEnd type="none" w="med" len="med"/>
          </a:ln>
          <a:effectLst>
            <a:outerShdw blurRad="127000" dist="152400" dir="2700000" algn="ctr" rotWithShape="0">
              <a:srgbClr val="000000">
                <a:alpha val="79999"/>
              </a:srgbClr>
            </a:outerShdw>
          </a:effectLst>
        </p:spPr>
        <p:txBody>
          <a:bodyPr lIns="0" tIns="0" rIns="0" bIns="0" anchor="ctr"/>
          <a:lstStyle/>
          <a:p>
            <a:pPr>
              <a:spcBef>
                <a:spcPts val="663"/>
              </a:spcBef>
            </a:pPr>
            <a:r>
              <a:rPr lang="en-US" sz="3600" dirty="0">
                <a:solidFill>
                  <a:srgbClr val="010000"/>
                </a:solidFill>
                <a:latin typeface="Arial Bold" charset="0"/>
                <a:ea typeface="ＭＳ Ｐゴシック" charset="0"/>
                <a:cs typeface="Arial Bold" charset="0"/>
                <a:sym typeface="Arial Bold" charset="0"/>
              </a:rPr>
              <a:t>Note: Always maintain three points of contact with the ladder!</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p:cNvSpPr>
            <a:spLocks noGrp="1"/>
          </p:cNvSpPr>
          <p:nvPr>
            <p:ph type="sldNum" sz="quarter" idx="10"/>
          </p:nvPr>
        </p:nvSpPr>
        <p:spPr/>
        <p:txBody>
          <a:bodyPr/>
          <a:lstStyle/>
          <a:p>
            <a:fld id="{323AE646-9A4E-CA4A-9B98-C398B2F5288D}" type="slidenum">
              <a:rPr lang="en-US"/>
              <a:pPr/>
              <a:t>24</a:t>
            </a:fld>
            <a:endParaRPr lang="en-US"/>
          </a:p>
        </p:txBody>
      </p:sp>
      <p:pic>
        <p:nvPicPr>
          <p:cNvPr id="25601"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25602"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25603"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5604" name="Rectangle 4"/>
          <p:cNvSpPr>
            <a:spLocks noGrp="1" noChangeArrowheads="1"/>
          </p:cNvSpPr>
          <p:nvPr>
            <p:ph type="title"/>
          </p:nvPr>
        </p:nvSpPr>
        <p:spPr>
          <a:ln/>
        </p:spPr>
        <p:txBody>
          <a:bodyPr/>
          <a:lstStyle/>
          <a:p>
            <a:r>
              <a:rPr lang="en-US"/>
              <a:t>Locking Off</a:t>
            </a:r>
          </a:p>
        </p:txBody>
      </p:sp>
      <p:sp>
        <p:nvSpPr>
          <p:cNvPr id="25605" name="Text Box 5"/>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07465F8F-DE5F-6B4C-8DFE-84B1875FD79F}" type="slidenum">
              <a:rPr lang="en-US" sz="1800">
                <a:latin typeface="Arial" charset="0"/>
                <a:cs typeface="Arial" charset="0"/>
                <a:sym typeface="Arial" charset="0"/>
              </a:rPr>
              <a:pPr algn="ctr"/>
              <a:t>24</a:t>
            </a:fld>
            <a:endParaRPr lang="en-US" sz="1800">
              <a:latin typeface="Arial" charset="0"/>
              <a:cs typeface="Arial" charset="0"/>
              <a:sym typeface="Arial" charset="0"/>
            </a:endParaRPr>
          </a:p>
        </p:txBody>
      </p:sp>
      <p:pic>
        <p:nvPicPr>
          <p:cNvPr id="25606" name="Picture 6"/>
          <p:cNvPicPr>
            <a:picLocks noChangeAspect="1"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3251200" y="1276350"/>
            <a:ext cx="2921000" cy="4117975"/>
          </a:xfrm>
          <a:prstGeom prst="rect">
            <a:avLst/>
          </a:prstGeom>
          <a:noFill/>
          <a:ln w="38100" cap="flat">
            <a:solidFill>
              <a:schemeClr val="tx1"/>
            </a:solidFill>
            <a:prstDash val="solid"/>
            <a:miter lim="800000"/>
            <a:headEnd/>
            <a:tailEnd/>
          </a:ln>
          <a:effectLst>
            <a:outerShdw blurRad="127000" dist="152400" dir="2700000" algn="ctr" rotWithShape="0">
              <a:srgbClr val="000000">
                <a:alpha val="79999"/>
              </a:srgbClr>
            </a:outerShdw>
          </a:effectLst>
          <a:extLst>
            <a:ext uri="{909E8E84-426E-40dd-AFC4-6F175D3DCCD1}">
              <a14:hiddenFill xmlns:a14="http://schemas.microsoft.com/office/drawing/2010/main" xmlns="">
                <a:solidFill>
                  <a:srgbClr val="FFFFFF"/>
                </a:solidFill>
              </a14:hiddenFill>
            </a:ext>
          </a:extLst>
        </p:spPr>
      </p:pic>
      <p:pic>
        <p:nvPicPr>
          <p:cNvPr id="25607" name="Picture 7"/>
          <p:cNvPicPr>
            <a:picLocks noChangeArrowheads="1"/>
          </p:cNvPicPr>
          <p:nvPr/>
        </p:nvPicPr>
        <p:blipFill>
          <a:blip r:embed="rId5" cstate="screen">
            <a:extLst>
              <a:ext uri="{28A0092B-C50C-407E-A947-70E740481C1C}">
                <a14:useLocalDpi xmlns:a14="http://schemas.microsoft.com/office/drawing/2010/main" xmlns="" val="0"/>
              </a:ext>
            </a:extLst>
          </a:blip>
          <a:srcRect/>
          <a:stretch>
            <a:fillRect/>
          </a:stretch>
        </p:blipFill>
        <p:spPr bwMode="auto">
          <a:xfrm>
            <a:off x="7415213" y="1276350"/>
            <a:ext cx="2921000" cy="4114800"/>
          </a:xfrm>
          <a:prstGeom prst="rect">
            <a:avLst/>
          </a:prstGeom>
          <a:noFill/>
          <a:ln w="38100" cap="flat">
            <a:solidFill>
              <a:schemeClr val="tx1"/>
            </a:solidFill>
            <a:prstDash val="solid"/>
            <a:miter lim="800000"/>
            <a:headEnd/>
            <a:tailEnd/>
          </a:ln>
          <a:effectLst>
            <a:outerShdw blurRad="127000" dist="152400" dir="2700000" algn="ctr" rotWithShape="0">
              <a:srgbClr val="000000">
                <a:alpha val="79999"/>
              </a:srgbClr>
            </a:outerShdw>
          </a:effectLst>
          <a:extLst>
            <a:ext uri="{909E8E84-426E-40dd-AFC4-6F175D3DCCD1}">
              <a14:hiddenFill xmlns:a14="http://schemas.microsoft.com/office/drawing/2010/main" xmlns="">
                <a:solidFill>
                  <a:srgbClr val="FFFFFF"/>
                </a:solidFill>
              </a14:hiddenFill>
            </a:ext>
          </a:extLst>
        </p:spPr>
      </p:pic>
      <p:pic>
        <p:nvPicPr>
          <p:cNvPr id="25608" name="Picture 8"/>
          <p:cNvPicPr>
            <a:picLocks noChangeArrowheads="1"/>
          </p:cNvPicPr>
          <p:nvPr/>
        </p:nvPicPr>
        <p:blipFill>
          <a:blip r:embed="rId6" cstate="screen">
            <a:extLst>
              <a:ext uri="{28A0092B-C50C-407E-A947-70E740481C1C}">
                <a14:useLocalDpi xmlns:a14="http://schemas.microsoft.com/office/drawing/2010/main" xmlns="" val="0"/>
              </a:ext>
            </a:extLst>
          </a:blip>
          <a:srcRect/>
          <a:stretch>
            <a:fillRect/>
          </a:stretch>
        </p:blipFill>
        <p:spPr bwMode="auto">
          <a:xfrm>
            <a:off x="3251200" y="5553075"/>
            <a:ext cx="2921000" cy="4114800"/>
          </a:xfrm>
          <a:prstGeom prst="rect">
            <a:avLst/>
          </a:prstGeom>
          <a:noFill/>
          <a:ln w="38100" cap="flat">
            <a:solidFill>
              <a:schemeClr val="tx1"/>
            </a:solidFill>
            <a:prstDash val="solid"/>
            <a:miter lim="800000"/>
            <a:headEnd/>
            <a:tailEnd/>
          </a:ln>
          <a:effectLst>
            <a:outerShdw blurRad="127000" dist="152400" dir="2700000" algn="ctr" rotWithShape="0">
              <a:srgbClr val="000000">
                <a:alpha val="79999"/>
              </a:srgbClr>
            </a:outerShdw>
          </a:effectLst>
          <a:extLst>
            <a:ext uri="{909E8E84-426E-40dd-AFC4-6F175D3DCCD1}">
              <a14:hiddenFill xmlns:a14="http://schemas.microsoft.com/office/drawing/2010/main" xmlns="">
                <a:solidFill>
                  <a:srgbClr val="FFFFFF"/>
                </a:solidFill>
              </a14:hiddenFill>
            </a:ext>
          </a:extLst>
        </p:spPr>
      </p:pic>
      <p:pic>
        <p:nvPicPr>
          <p:cNvPr id="25609" name="Picture 9"/>
          <p:cNvPicPr>
            <a:picLocks noChangeArrowheads="1"/>
          </p:cNvPicPr>
          <p:nvPr/>
        </p:nvPicPr>
        <p:blipFill>
          <a:blip r:embed="rId7" cstate="screen">
            <a:extLst>
              <a:ext uri="{28A0092B-C50C-407E-A947-70E740481C1C}">
                <a14:useLocalDpi xmlns:a14="http://schemas.microsoft.com/office/drawing/2010/main" xmlns="" val="0"/>
              </a:ext>
            </a:extLst>
          </a:blip>
          <a:srcRect/>
          <a:stretch>
            <a:fillRect/>
          </a:stretch>
        </p:blipFill>
        <p:spPr bwMode="auto">
          <a:xfrm>
            <a:off x="7416800" y="5549900"/>
            <a:ext cx="2921000" cy="4114800"/>
          </a:xfrm>
          <a:prstGeom prst="rect">
            <a:avLst/>
          </a:prstGeom>
          <a:noFill/>
          <a:ln w="38100" cap="flat">
            <a:solidFill>
              <a:schemeClr val="tx1"/>
            </a:solidFill>
            <a:prstDash val="solid"/>
            <a:miter lim="800000"/>
            <a:headEnd/>
            <a:tailEnd/>
          </a:ln>
          <a:effectLst>
            <a:outerShdw blurRad="127000" dist="152400" dir="2700000" algn="ctr" rotWithShape="0">
              <a:srgbClr val="000000">
                <a:alpha val="79999"/>
              </a:srgbClr>
            </a:outerShdw>
          </a:effectLst>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9D42D1B4-C2A7-BD4D-A212-66E927D92F6B}" type="slidenum">
              <a:rPr lang="en-US"/>
              <a:pPr/>
              <a:t>25</a:t>
            </a:fld>
            <a:endParaRPr lang="en-US"/>
          </a:p>
        </p:txBody>
      </p:sp>
      <p:pic>
        <p:nvPicPr>
          <p:cNvPr id="26625"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26626"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26627"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6628" name="Rectangle 4"/>
          <p:cNvSpPr>
            <a:spLocks noGrp="1" noChangeArrowheads="1"/>
          </p:cNvSpPr>
          <p:nvPr>
            <p:ph type="title"/>
          </p:nvPr>
        </p:nvSpPr>
        <p:spPr>
          <a:ln/>
        </p:spPr>
        <p:txBody>
          <a:bodyPr/>
          <a:lstStyle/>
          <a:p>
            <a:r>
              <a:rPr lang="en-US"/>
              <a:t>Inspection Procedures</a:t>
            </a:r>
          </a:p>
        </p:txBody>
      </p:sp>
      <p:sp>
        <p:nvSpPr>
          <p:cNvPr id="26629" name="Rectangle 5"/>
          <p:cNvSpPr>
            <a:spLocks noGrp="1" noChangeArrowheads="1"/>
          </p:cNvSpPr>
          <p:nvPr>
            <p:ph type="body" idx="1"/>
          </p:nvPr>
        </p:nvSpPr>
        <p:spPr>
          <a:ln/>
        </p:spPr>
        <p:txBody>
          <a:bodyPr/>
          <a:lstStyle/>
          <a:p>
            <a:pPr marL="342900" indent="-342900">
              <a:spcBef>
                <a:spcPct val="0"/>
              </a:spcBef>
              <a:buClr>
                <a:srgbClr val="993300"/>
              </a:buClr>
              <a:buSzPct val="50000"/>
              <a:buFont typeface="Monotype Sorts" charset="0"/>
              <a:buChar char="n"/>
            </a:pPr>
            <a:r>
              <a:rPr lang="en-US" sz="3600" dirty="0">
                <a:solidFill>
                  <a:schemeClr val="tx1"/>
                </a:solidFill>
              </a:rPr>
              <a:t>Inspection and cleaning should follow NFPA 1932 guidelines. </a:t>
            </a:r>
          </a:p>
          <a:p>
            <a:pPr marL="342900" indent="-342900">
              <a:spcBef>
                <a:spcPts val="700"/>
              </a:spcBef>
              <a:buClr>
                <a:srgbClr val="993300"/>
              </a:buClr>
              <a:buSzPct val="50000"/>
              <a:buFont typeface="Monotype Sorts" charset="0"/>
              <a:buChar char="n"/>
            </a:pPr>
            <a:endParaRPr lang="en-US" sz="3600" dirty="0">
              <a:solidFill>
                <a:schemeClr val="tx1"/>
              </a:solidFill>
            </a:endParaRPr>
          </a:p>
          <a:p>
            <a:pPr marL="342900" indent="-342900">
              <a:spcBef>
                <a:spcPts val="700"/>
              </a:spcBef>
              <a:buClr>
                <a:srgbClr val="993300"/>
              </a:buClr>
              <a:buSzPct val="50000"/>
              <a:buFont typeface="Monotype Sorts" charset="0"/>
              <a:buChar char="n"/>
            </a:pPr>
            <a:r>
              <a:rPr lang="en-US" sz="3600" dirty="0">
                <a:solidFill>
                  <a:srgbClr val="010000"/>
                </a:solidFill>
              </a:rPr>
              <a:t>Check the heat sensor label for discoloration indicating excessive heat </a:t>
            </a:r>
            <a:r>
              <a:rPr lang="en-US" sz="3600" dirty="0" smtClean="0">
                <a:solidFill>
                  <a:srgbClr val="010000"/>
                </a:solidFill>
              </a:rPr>
              <a:t>exposure. Heat </a:t>
            </a:r>
            <a:r>
              <a:rPr lang="en-US" sz="3600" dirty="0">
                <a:solidFill>
                  <a:srgbClr val="010000"/>
                </a:solidFill>
              </a:rPr>
              <a:t>sensors located at various points on the inside of the beams will activate and turn black at 300 degrees.</a:t>
            </a:r>
          </a:p>
          <a:p>
            <a:pPr marL="342900" indent="-342900">
              <a:spcBef>
                <a:spcPts val="700"/>
              </a:spcBef>
              <a:buClr>
                <a:srgbClr val="993300"/>
              </a:buClr>
              <a:buSzPct val="50000"/>
              <a:buFont typeface="Monotype Sorts" charset="0"/>
              <a:buChar char="n"/>
            </a:pPr>
            <a:endParaRPr lang="en-US" sz="3600" dirty="0">
              <a:solidFill>
                <a:srgbClr val="010000"/>
              </a:solidFill>
            </a:endParaRPr>
          </a:p>
          <a:p>
            <a:pPr marL="342900" indent="-342900">
              <a:spcBef>
                <a:spcPts val="700"/>
              </a:spcBef>
              <a:buClr>
                <a:srgbClr val="993300"/>
              </a:buClr>
              <a:buSzPct val="50000"/>
              <a:buFont typeface="Monotype Sorts" charset="0"/>
              <a:buChar char="n"/>
            </a:pPr>
            <a:r>
              <a:rPr lang="en-US" sz="3600" dirty="0">
                <a:solidFill>
                  <a:srgbClr val="010000"/>
                </a:solidFill>
              </a:rPr>
              <a:t>Check the rungs for snugness and the bolts and rivets for tightness.</a:t>
            </a:r>
          </a:p>
          <a:p>
            <a:pPr marL="342900" indent="-342900">
              <a:spcBef>
                <a:spcPts val="700"/>
              </a:spcBef>
              <a:buClr>
                <a:srgbClr val="993300"/>
              </a:buClr>
              <a:buSzPct val="50000"/>
              <a:buFont typeface="Monotype Sorts" charset="0"/>
              <a:buChar char="n"/>
            </a:pPr>
            <a:endParaRPr lang="en-US" sz="3600" dirty="0">
              <a:solidFill>
                <a:srgbClr val="010000"/>
              </a:solidFill>
            </a:endParaRPr>
          </a:p>
          <a:p>
            <a:pPr marL="342900" indent="-342900">
              <a:spcBef>
                <a:spcPts val="700"/>
              </a:spcBef>
              <a:buClr>
                <a:srgbClr val="993300"/>
              </a:buClr>
              <a:buSzPct val="50000"/>
              <a:buFont typeface="Monotype Sorts" charset="0"/>
              <a:buChar char="n"/>
            </a:pPr>
            <a:r>
              <a:rPr lang="en-US" sz="3600" dirty="0">
                <a:solidFill>
                  <a:srgbClr val="010000"/>
                </a:solidFill>
              </a:rPr>
              <a:t>Check the welds for cracks or other defects.</a:t>
            </a:r>
          </a:p>
        </p:txBody>
      </p:sp>
      <p:sp>
        <p:nvSpPr>
          <p:cNvPr id="26630"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0BC4580C-5F66-E74C-86E3-9282B499216A}" type="slidenum">
              <a:rPr lang="en-US" sz="1800">
                <a:latin typeface="Arial" charset="0"/>
                <a:cs typeface="Arial" charset="0"/>
                <a:sym typeface="Arial" charset="0"/>
              </a:rPr>
              <a:pPr algn="ctr"/>
              <a:t>25</a:t>
            </a:fld>
            <a:endParaRPr lang="en-US" sz="1800">
              <a:latin typeface="Arial" charset="0"/>
              <a:cs typeface="Arial" charset="0"/>
              <a:sym typeface="Arial" charset="0"/>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6FFF7A4D-E5F8-9B4B-BF08-736C719CB945}" type="slidenum">
              <a:rPr lang="en-US"/>
              <a:pPr/>
              <a:t>26</a:t>
            </a:fld>
            <a:endParaRPr lang="en-US"/>
          </a:p>
        </p:txBody>
      </p:sp>
      <p:pic>
        <p:nvPicPr>
          <p:cNvPr id="27649"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27650"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27651"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7652" name="Rectangle 4"/>
          <p:cNvSpPr>
            <a:spLocks noGrp="1" noChangeArrowheads="1"/>
          </p:cNvSpPr>
          <p:nvPr>
            <p:ph type="title"/>
          </p:nvPr>
        </p:nvSpPr>
        <p:spPr>
          <a:ln/>
        </p:spPr>
        <p:txBody>
          <a:bodyPr/>
          <a:lstStyle/>
          <a:p>
            <a:r>
              <a:rPr lang="en-US"/>
              <a:t>Inspection Procedures</a:t>
            </a:r>
          </a:p>
        </p:txBody>
      </p:sp>
      <p:sp>
        <p:nvSpPr>
          <p:cNvPr id="27653" name="Rectangle 5"/>
          <p:cNvSpPr>
            <a:spLocks noGrp="1" noChangeArrowheads="1"/>
          </p:cNvSpPr>
          <p:nvPr>
            <p:ph type="body" idx="1"/>
          </p:nvPr>
        </p:nvSpPr>
        <p:spPr>
          <a:ln/>
        </p:spPr>
        <p:txBody>
          <a:bodyPr/>
          <a:lstStyle/>
          <a:p>
            <a:pPr marL="342900" indent="-342900">
              <a:spcBef>
                <a:spcPct val="0"/>
              </a:spcBef>
              <a:buClr>
                <a:srgbClr val="993300"/>
              </a:buClr>
              <a:buSzPct val="50000"/>
              <a:buFont typeface="Monotype Sorts" charset="0"/>
              <a:buChar char="n"/>
            </a:pPr>
            <a:r>
              <a:rPr lang="en-US" sz="3600" dirty="0">
                <a:solidFill>
                  <a:schemeClr val="tx1"/>
                </a:solidFill>
              </a:rPr>
              <a:t>Check the beams and rungs for cracks, splintering gouges, warping or discoloration.</a:t>
            </a:r>
          </a:p>
          <a:p>
            <a:pPr marL="342900" indent="-342900">
              <a:spcBef>
                <a:spcPts val="700"/>
              </a:spcBef>
              <a:buClr>
                <a:srgbClr val="993300"/>
              </a:buClr>
              <a:buSzPct val="50000"/>
              <a:buFont typeface="Monotype Sorts" charset="0"/>
              <a:buChar char="n"/>
            </a:pPr>
            <a:endParaRPr lang="en-US" sz="3600" dirty="0">
              <a:solidFill>
                <a:schemeClr val="tx1"/>
              </a:solidFill>
            </a:endParaRPr>
          </a:p>
          <a:p>
            <a:pPr marL="342900" indent="-342900">
              <a:spcBef>
                <a:spcPts val="700"/>
              </a:spcBef>
              <a:buClr>
                <a:srgbClr val="993300"/>
              </a:buClr>
              <a:buSzPct val="50000"/>
              <a:buFont typeface="Monotype Sorts" charset="0"/>
              <a:buChar char="n"/>
            </a:pPr>
            <a:r>
              <a:rPr lang="en-US" sz="3600" dirty="0">
                <a:solidFill>
                  <a:srgbClr val="010000"/>
                </a:solidFill>
              </a:rPr>
              <a:t>Check hooks, pawls and halyard for function and damage.</a:t>
            </a:r>
          </a:p>
          <a:p>
            <a:pPr marL="342900" indent="-342900">
              <a:spcBef>
                <a:spcPts val="700"/>
              </a:spcBef>
              <a:buClr>
                <a:srgbClr val="993300"/>
              </a:buClr>
              <a:buSzPct val="50000"/>
              <a:buFont typeface="Monotype Sorts" charset="0"/>
              <a:buChar char="n"/>
            </a:pPr>
            <a:endParaRPr lang="en-US" sz="3600" dirty="0">
              <a:solidFill>
                <a:srgbClr val="010000"/>
              </a:solidFill>
            </a:endParaRPr>
          </a:p>
          <a:p>
            <a:pPr marL="342900" indent="-342900">
              <a:spcBef>
                <a:spcPts val="700"/>
              </a:spcBef>
              <a:buClr>
                <a:srgbClr val="993300"/>
              </a:buClr>
              <a:buSzPct val="50000"/>
              <a:buFont typeface="Monotype Sorts" charset="0"/>
              <a:buChar char="n"/>
            </a:pPr>
            <a:r>
              <a:rPr lang="en-US" sz="3600" dirty="0">
                <a:solidFill>
                  <a:srgbClr val="010000"/>
                </a:solidFill>
              </a:rPr>
              <a:t>Check halyards for discoloration, cuts and </a:t>
            </a:r>
            <a:r>
              <a:rPr lang="en-US" sz="3600" dirty="0" smtClean="0">
                <a:solidFill>
                  <a:srgbClr val="010000"/>
                </a:solidFill>
              </a:rPr>
              <a:t>frays. The </a:t>
            </a:r>
            <a:r>
              <a:rPr lang="en-US" sz="3600" dirty="0">
                <a:solidFill>
                  <a:srgbClr val="010000"/>
                </a:solidFill>
              </a:rPr>
              <a:t>halyard diameter should be 3/8".</a:t>
            </a:r>
          </a:p>
        </p:txBody>
      </p:sp>
      <p:sp>
        <p:nvSpPr>
          <p:cNvPr id="27654"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14EF3AE2-8A93-C84C-B7CE-78A1592B83AC}" type="slidenum">
              <a:rPr lang="en-US" sz="1800">
                <a:latin typeface="Arial" charset="0"/>
                <a:cs typeface="Arial" charset="0"/>
                <a:sym typeface="Arial" charset="0"/>
              </a:rPr>
              <a:pPr algn="ctr"/>
              <a:t>26</a:t>
            </a:fld>
            <a:endParaRPr lang="en-US" sz="1800">
              <a:latin typeface="Arial" charset="0"/>
              <a:cs typeface="Arial" charset="0"/>
              <a:sym typeface="Arial" charset="0"/>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B9ED1BDB-5BF8-604F-9AFD-6D1D37F4DA02}" type="slidenum">
              <a:rPr lang="en-US"/>
              <a:pPr/>
              <a:t>27</a:t>
            </a:fld>
            <a:endParaRPr lang="en-US"/>
          </a:p>
        </p:txBody>
      </p:sp>
      <p:pic>
        <p:nvPicPr>
          <p:cNvPr id="28673"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28674"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28675"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8676" name="Rectangle 4"/>
          <p:cNvSpPr>
            <a:spLocks noGrp="1" noChangeArrowheads="1"/>
          </p:cNvSpPr>
          <p:nvPr>
            <p:ph type="title"/>
          </p:nvPr>
        </p:nvSpPr>
        <p:spPr>
          <a:ln/>
        </p:spPr>
        <p:txBody>
          <a:bodyPr/>
          <a:lstStyle/>
          <a:p>
            <a:r>
              <a:rPr lang="en-US"/>
              <a:t>Cleaning Procedures</a:t>
            </a:r>
          </a:p>
        </p:txBody>
      </p:sp>
      <p:sp>
        <p:nvSpPr>
          <p:cNvPr id="28677" name="Rectangle 5"/>
          <p:cNvSpPr>
            <a:spLocks noGrp="1" noChangeArrowheads="1"/>
          </p:cNvSpPr>
          <p:nvPr>
            <p:ph type="body" idx="1"/>
          </p:nvPr>
        </p:nvSpPr>
        <p:spPr>
          <a:xfrm>
            <a:off x="2222500" y="1460500"/>
            <a:ext cx="10464800" cy="4635500"/>
          </a:xfrm>
          <a:ln/>
        </p:spPr>
        <p:txBody>
          <a:bodyPr/>
          <a:lstStyle/>
          <a:p>
            <a:pPr marL="342900" indent="-342900">
              <a:spcBef>
                <a:spcPct val="0"/>
              </a:spcBef>
              <a:buClr>
                <a:srgbClr val="993300"/>
              </a:buClr>
              <a:buSzPct val="50000"/>
              <a:buFont typeface="Monotype Sorts" charset="0"/>
              <a:buChar char="n"/>
            </a:pPr>
            <a:r>
              <a:rPr lang="en-US" sz="3600" dirty="0">
                <a:solidFill>
                  <a:schemeClr val="tx1"/>
                </a:solidFill>
              </a:rPr>
              <a:t>Ladders should be cleaned after each use.</a:t>
            </a:r>
          </a:p>
          <a:p>
            <a:pPr marL="342900" indent="-342900">
              <a:spcBef>
                <a:spcPts val="700"/>
              </a:spcBef>
              <a:buClr>
                <a:srgbClr val="993300"/>
              </a:buClr>
              <a:buSzPct val="50000"/>
              <a:buFont typeface="Monotype Sorts" charset="0"/>
              <a:buChar char="n"/>
            </a:pPr>
            <a:endParaRPr lang="en-US" sz="3600" dirty="0">
              <a:solidFill>
                <a:schemeClr val="tx1"/>
              </a:solidFill>
            </a:endParaRPr>
          </a:p>
          <a:p>
            <a:pPr marL="342900" indent="-342900">
              <a:spcBef>
                <a:spcPts val="700"/>
              </a:spcBef>
              <a:buClr>
                <a:srgbClr val="993300"/>
              </a:buClr>
              <a:buSzPct val="50000"/>
              <a:buFont typeface="Monotype Sorts" charset="0"/>
              <a:buChar char="n"/>
            </a:pPr>
            <a:r>
              <a:rPr lang="en-US" sz="3600" dirty="0">
                <a:solidFill>
                  <a:srgbClr val="010000"/>
                </a:solidFill>
              </a:rPr>
              <a:t>A soft bristle brush and running water is best tool for cleaning. </a:t>
            </a:r>
          </a:p>
          <a:p>
            <a:pPr marL="342900" indent="-342900">
              <a:spcBef>
                <a:spcPts val="700"/>
              </a:spcBef>
              <a:buClr>
                <a:srgbClr val="993300"/>
              </a:buClr>
              <a:buSzPct val="50000"/>
              <a:buFont typeface="Monotype Sorts" charset="0"/>
              <a:buChar char="n"/>
            </a:pPr>
            <a:endParaRPr lang="en-US" sz="3600" dirty="0">
              <a:solidFill>
                <a:srgbClr val="010000"/>
              </a:solidFill>
            </a:endParaRPr>
          </a:p>
          <a:p>
            <a:pPr marL="342900" indent="-342900">
              <a:spcBef>
                <a:spcPts val="700"/>
              </a:spcBef>
              <a:buClr>
                <a:srgbClr val="993300"/>
              </a:buClr>
              <a:buSzPct val="50000"/>
              <a:buFont typeface="Monotype Sorts" charset="0"/>
              <a:buChar char="n"/>
            </a:pPr>
            <a:r>
              <a:rPr lang="en-US" sz="3600" dirty="0">
                <a:solidFill>
                  <a:srgbClr val="010000"/>
                </a:solidFill>
              </a:rPr>
              <a:t>Approved solvents may be used to remove greasy residue.</a:t>
            </a:r>
          </a:p>
        </p:txBody>
      </p:sp>
      <p:sp>
        <p:nvSpPr>
          <p:cNvPr id="28678"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8EF59D27-8D24-9C48-B762-EBA5CC4CBE6A}" type="slidenum">
              <a:rPr lang="en-US" sz="1800">
                <a:latin typeface="Arial" charset="0"/>
                <a:cs typeface="Arial" charset="0"/>
                <a:sym typeface="Arial" charset="0"/>
              </a:rPr>
              <a:pPr algn="ctr"/>
              <a:t>27</a:t>
            </a:fld>
            <a:endParaRPr lang="en-US" sz="1800">
              <a:latin typeface="Arial" charset="0"/>
              <a:cs typeface="Arial" charset="0"/>
              <a:sym typeface="Arial" charset="0"/>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6A1EF36E-DBA8-0541-BD8C-D7452F327CE5}" type="slidenum">
              <a:rPr lang="en-US"/>
              <a:pPr/>
              <a:t>28</a:t>
            </a:fld>
            <a:endParaRPr lang="en-US"/>
          </a:p>
        </p:txBody>
      </p:sp>
      <p:pic>
        <p:nvPicPr>
          <p:cNvPr id="29697"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29698"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29699"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9700" name="Rectangle 4"/>
          <p:cNvSpPr>
            <a:spLocks noGrp="1" noChangeArrowheads="1"/>
          </p:cNvSpPr>
          <p:nvPr>
            <p:ph type="title"/>
          </p:nvPr>
        </p:nvSpPr>
        <p:spPr>
          <a:ln/>
        </p:spPr>
        <p:txBody>
          <a:bodyPr/>
          <a:lstStyle/>
          <a:p>
            <a:r>
              <a:rPr lang="en-US"/>
              <a:t>Picket Systems</a:t>
            </a:r>
          </a:p>
        </p:txBody>
      </p:sp>
      <p:sp>
        <p:nvSpPr>
          <p:cNvPr id="29701" name="Rectangle 5"/>
          <p:cNvSpPr>
            <a:spLocks noGrp="1" noChangeArrowheads="1"/>
          </p:cNvSpPr>
          <p:nvPr>
            <p:ph type="body" idx="1"/>
          </p:nvPr>
        </p:nvSpPr>
        <p:spPr>
          <a:xfrm>
            <a:off x="2222500" y="1460500"/>
            <a:ext cx="10464800" cy="3568700"/>
          </a:xfrm>
          <a:ln/>
        </p:spPr>
        <p:txBody>
          <a:bodyPr/>
          <a:lstStyle/>
          <a:p>
            <a:pPr marL="342900" indent="-342900">
              <a:spcBef>
                <a:spcPct val="0"/>
              </a:spcBef>
              <a:buClr>
                <a:srgbClr val="993300"/>
              </a:buClr>
              <a:buSzPct val="50000"/>
              <a:buFont typeface="Monotype Sorts" charset="0"/>
              <a:buChar char="n"/>
            </a:pPr>
            <a:r>
              <a:rPr lang="en-US" sz="3600">
                <a:solidFill>
                  <a:schemeClr val="tx1"/>
                </a:solidFill>
              </a:rPr>
              <a:t>A picket system is an alternative anchor used in a natural setting such as soil when no other anchors are available.</a:t>
            </a:r>
          </a:p>
          <a:p>
            <a:pPr marL="342900" indent="-342900">
              <a:spcBef>
                <a:spcPts val="700"/>
              </a:spcBef>
              <a:buClr>
                <a:srgbClr val="993300"/>
              </a:buClr>
              <a:buSzPct val="50000"/>
              <a:buFont typeface="Monotype Sorts" charset="0"/>
              <a:buChar char="n"/>
            </a:pPr>
            <a:endParaRPr lang="en-US" sz="3600">
              <a:solidFill>
                <a:schemeClr val="tx1"/>
              </a:solidFill>
            </a:endParaRPr>
          </a:p>
          <a:p>
            <a:pPr marL="342900" indent="-342900">
              <a:spcBef>
                <a:spcPts val="700"/>
              </a:spcBef>
              <a:buClr>
                <a:srgbClr val="993300"/>
              </a:buClr>
              <a:buSzPct val="50000"/>
              <a:buFont typeface="Monotype Sorts" charset="0"/>
              <a:buChar char="n"/>
            </a:pPr>
            <a:r>
              <a:rPr lang="en-US" sz="3600">
                <a:solidFill>
                  <a:srgbClr val="010000"/>
                </a:solidFill>
              </a:rPr>
              <a:t>Soft soils do not accommodate a picket system well.</a:t>
            </a:r>
          </a:p>
        </p:txBody>
      </p:sp>
      <p:sp>
        <p:nvSpPr>
          <p:cNvPr id="29702"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9B81C091-2547-C84C-950B-CB001B8E18B7}" type="slidenum">
              <a:rPr lang="en-US" sz="1800">
                <a:latin typeface="Arial" charset="0"/>
                <a:cs typeface="Arial" charset="0"/>
                <a:sym typeface="Arial" charset="0"/>
              </a:rPr>
              <a:pPr algn="ctr"/>
              <a:t>28</a:t>
            </a:fld>
            <a:endParaRPr lang="en-US" sz="1800">
              <a:latin typeface="Arial" charset="0"/>
              <a:cs typeface="Arial" charset="0"/>
              <a:sym typeface="Arial" charset="0"/>
            </a:endParaRPr>
          </a:p>
        </p:txBody>
      </p:sp>
      <p:pic>
        <p:nvPicPr>
          <p:cNvPr id="29703" name="Picture 7"/>
          <p:cNvPicPr>
            <a:picLocks noChangeAspect="1"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4071938" y="5202238"/>
            <a:ext cx="5989637" cy="4008437"/>
          </a:xfrm>
          <a:prstGeom prst="rect">
            <a:avLst/>
          </a:prstGeom>
          <a:noFill/>
          <a:ln w="12700" cap="flat">
            <a:solidFill>
              <a:schemeClr val="tx1"/>
            </a:solidFill>
            <a:prstDash val="solid"/>
            <a:miter lim="800000"/>
            <a:headEnd/>
            <a:tailEnd/>
          </a:ln>
          <a:effectLst>
            <a:outerShdw blurRad="127000" dist="152400" dir="2700000" algn="ctr" rotWithShape="0">
              <a:srgbClr val="000000">
                <a:alpha val="79999"/>
              </a:srgbClr>
            </a:outerShdw>
          </a:effectLst>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55D7A8AF-281E-3042-AB51-21994DB77B2C}" type="slidenum">
              <a:rPr lang="en-US"/>
              <a:pPr/>
              <a:t>29</a:t>
            </a:fld>
            <a:endParaRPr lang="en-US"/>
          </a:p>
        </p:txBody>
      </p:sp>
      <p:pic>
        <p:nvPicPr>
          <p:cNvPr id="30721" name="Picture 1"/>
          <p:cNvPicPr>
            <a:picLocks noChangeAspect="1" noChangeArrowheads="1"/>
          </p:cNvPicPr>
          <p:nvPr/>
        </p:nvPicPr>
        <p:blipFill>
          <a:blip r:embed="rId2" cstate="screen">
            <a:alphaModFix amt="80000"/>
            <a:extLst>
              <a:ext uri="{28A0092B-C50C-407E-A947-70E740481C1C}">
                <a14:useLocalDpi xmlns:a14="http://schemas.microsoft.com/office/drawing/2010/main" xmlns="" val="0"/>
              </a:ext>
            </a:extLst>
          </a:blip>
          <a:srcRect/>
          <a:stretch>
            <a:fillRect/>
          </a:stretch>
        </p:blipFill>
        <p:spPr bwMode="auto">
          <a:xfrm>
            <a:off x="3175" y="1101725"/>
            <a:ext cx="13042900" cy="8696325"/>
          </a:xfrm>
          <a:prstGeom prst="rect">
            <a:avLst/>
          </a:prstGeom>
          <a:noFill/>
          <a:ln>
            <a:noFill/>
          </a:ln>
          <a:extLst>
            <a:ext uri="{909E8E84-426E-40dd-AFC4-6F175D3DCCD1}">
              <a14:hiddenFill xmlns:a14="http://schemas.microsoft.com/office/drawing/2010/main" xmlns="">
                <a:solidFill>
                  <a:srgbClr val="FFFFFF">
                    <a:alpha val="79999"/>
                  </a:srgbClr>
                </a:solidFill>
              </a14:hiddenFill>
            </a:ext>
            <a:ext uri="{91240B29-F687-4f45-9708-019B960494DF}">
              <a14:hiddenLine xmlns:a14="http://schemas.microsoft.com/office/drawing/2010/main" xmlns="" w="12700" cap="flat">
                <a:solidFill>
                  <a:schemeClr val="tx1">
                    <a:alpha val="79999"/>
                  </a:schemeClr>
                </a:solidFill>
                <a:miter lim="800000"/>
                <a:headEnd/>
                <a:tailEnd/>
              </a14:hiddenLine>
            </a:ext>
          </a:extLst>
        </p:spPr>
      </p:pic>
      <p:pic>
        <p:nvPicPr>
          <p:cNvPr id="30722" name="Picture 2"/>
          <p:cNvPicPr>
            <a:picLocks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30723" name="Picture 3"/>
          <p:cNvPicPr>
            <a:picLocks noChangeAspect="1"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30724" name="Line 4"/>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30725" name="Rectangle 5"/>
          <p:cNvSpPr>
            <a:spLocks noGrp="1" noChangeArrowheads="1"/>
          </p:cNvSpPr>
          <p:nvPr>
            <p:ph type="title"/>
          </p:nvPr>
        </p:nvSpPr>
        <p:spPr>
          <a:ln/>
        </p:spPr>
        <p:txBody>
          <a:bodyPr/>
          <a:lstStyle/>
          <a:p>
            <a:r>
              <a:rPr lang="en-US"/>
              <a:t>Picket System Set-up</a:t>
            </a:r>
          </a:p>
        </p:txBody>
      </p:sp>
      <p:sp>
        <p:nvSpPr>
          <p:cNvPr id="30726" name="Rectangle 6"/>
          <p:cNvSpPr>
            <a:spLocks noGrp="1" noChangeArrowheads="1"/>
          </p:cNvSpPr>
          <p:nvPr>
            <p:ph type="body" idx="1"/>
          </p:nvPr>
        </p:nvSpPr>
        <p:spPr>
          <a:xfrm>
            <a:off x="2222500" y="1460500"/>
            <a:ext cx="10464800" cy="7950200"/>
          </a:xfrm>
          <a:ln/>
          <a:effectLst>
            <a:outerShdw blurRad="127000" dist="152400" dir="2700000" algn="ctr" rotWithShape="0">
              <a:srgbClr val="F7F8F1">
                <a:alpha val="79999"/>
              </a:srgbClr>
            </a:outerShdw>
          </a:effectLst>
        </p:spPr>
        <p:txBody>
          <a:bodyPr/>
          <a:lstStyle/>
          <a:p>
            <a:pPr marL="342900" indent="-342900">
              <a:spcBef>
                <a:spcPct val="0"/>
              </a:spcBef>
              <a:buClr>
                <a:srgbClr val="993300"/>
              </a:buClr>
              <a:buSzPct val="50000"/>
              <a:buFont typeface="Monotype Sorts" charset="0"/>
              <a:buChar char="n"/>
            </a:pPr>
            <a:r>
              <a:rPr lang="en-US" sz="3600" b="1" dirty="0">
                <a:solidFill>
                  <a:schemeClr val="tx1"/>
                </a:solidFill>
                <a:effectLst>
                  <a:outerShdw blurRad="38100" dist="38100" dir="2700000" algn="tl">
                    <a:srgbClr val="DDDDDD"/>
                  </a:outerShdw>
                </a:effectLst>
                <a:latin typeface="Arial Bold" charset="0"/>
                <a:cs typeface="Arial Bold" charset="0"/>
                <a:sym typeface="Arial Bold" charset="0"/>
              </a:rPr>
              <a:t>Pickets should be driven into the ground approximately two-thirds their length at an angle of 15 degrees away from the force to be anchored. </a:t>
            </a:r>
            <a:endParaRPr lang="en-US" sz="3600" b="1" dirty="0">
              <a:solidFill>
                <a:schemeClr val="tx1"/>
              </a:solidFill>
              <a:effectLst>
                <a:outerShdw blurRad="38100" dist="38100" dir="2700000" algn="tl">
                  <a:srgbClr val="DDDDDD"/>
                </a:outerShdw>
              </a:effectLst>
              <a:latin typeface="Arial Bold" charset="0"/>
              <a:ea typeface="ヒラギノ角ゴ ProN W6" charset="0"/>
              <a:cs typeface="ヒラギノ角ゴ ProN W6" charset="0"/>
              <a:sym typeface="Arial Bold" charset="0"/>
            </a:endParaRPr>
          </a:p>
          <a:p>
            <a:pPr marL="342900" indent="-342900">
              <a:spcBef>
                <a:spcPts val="700"/>
              </a:spcBef>
              <a:buClr>
                <a:srgbClr val="993300"/>
              </a:buClr>
              <a:buSzPct val="50000"/>
              <a:buFont typeface="Monotype Sorts" charset="0"/>
              <a:buChar char="n"/>
            </a:pPr>
            <a:endParaRPr lang="en-US" sz="3600" b="1" dirty="0">
              <a:solidFill>
                <a:schemeClr val="tx1"/>
              </a:solidFill>
              <a:effectLst>
                <a:outerShdw blurRad="38100" dist="38100" dir="2700000" algn="tl">
                  <a:srgbClr val="DDDDDD"/>
                </a:outerShdw>
              </a:effectLst>
              <a:latin typeface="Arial Bold" charset="0"/>
              <a:ea typeface="ヒラギノ角ゴ ProN W6" charset="0"/>
              <a:cs typeface="ヒラギノ角ゴ ProN W6" charset="0"/>
              <a:sym typeface="Arial Bold" charset="0"/>
            </a:endParaRPr>
          </a:p>
          <a:p>
            <a:pPr marL="342900" indent="-342900">
              <a:spcBef>
                <a:spcPts val="700"/>
              </a:spcBef>
              <a:buClr>
                <a:srgbClr val="993300"/>
              </a:buClr>
              <a:buSzPct val="50000"/>
              <a:buFont typeface="Monotype Sorts" charset="0"/>
              <a:buChar char="n"/>
            </a:pPr>
            <a:r>
              <a:rPr lang="en-US" sz="3600" b="1" dirty="0">
                <a:solidFill>
                  <a:schemeClr val="tx1"/>
                </a:solidFill>
                <a:effectLst>
                  <a:outerShdw blurRad="38100" dist="38100" dir="2700000" algn="tl">
                    <a:srgbClr val="DDDDDD"/>
                  </a:outerShdw>
                </a:effectLst>
                <a:latin typeface="Arial Bold" charset="0"/>
                <a:cs typeface="Arial Bold" charset="0"/>
                <a:sym typeface="Arial Bold" charset="0"/>
              </a:rPr>
              <a:t>When using a combination of pickets, they should be driven into the ground at a distance apart approximately equal to their length. Pickets should never be less than three feet apart.</a:t>
            </a:r>
            <a:endParaRPr lang="en-US" sz="3600" b="1" dirty="0">
              <a:solidFill>
                <a:schemeClr val="tx1"/>
              </a:solidFill>
              <a:effectLst>
                <a:outerShdw blurRad="38100" dist="38100" dir="2700000" algn="tl">
                  <a:srgbClr val="DDDDDD"/>
                </a:outerShdw>
              </a:effectLst>
              <a:latin typeface="Arial Bold" charset="0"/>
              <a:ea typeface="ヒラギノ角ゴ ProN W6" charset="0"/>
              <a:cs typeface="ヒラギノ角ゴ ProN W6" charset="0"/>
              <a:sym typeface="Arial Bold" charset="0"/>
            </a:endParaRPr>
          </a:p>
          <a:p>
            <a:pPr marL="342900" indent="-342900">
              <a:spcBef>
                <a:spcPts val="700"/>
              </a:spcBef>
              <a:buClr>
                <a:srgbClr val="993300"/>
              </a:buClr>
              <a:buSzPct val="50000"/>
              <a:buFont typeface="Monotype Sorts" charset="0"/>
              <a:buChar char="n"/>
            </a:pPr>
            <a:endParaRPr lang="en-US" sz="3600" b="1" dirty="0">
              <a:solidFill>
                <a:schemeClr val="tx1"/>
              </a:solidFill>
              <a:effectLst>
                <a:outerShdw blurRad="38100" dist="38100" dir="2700000" algn="tl">
                  <a:srgbClr val="DDDDDD"/>
                </a:outerShdw>
              </a:effectLst>
              <a:latin typeface="Arial Bold" charset="0"/>
              <a:ea typeface="ヒラギノ角ゴ ProN W6" charset="0"/>
              <a:cs typeface="ヒラギノ角ゴ ProN W6" charset="0"/>
              <a:sym typeface="Arial Bold" charset="0"/>
            </a:endParaRPr>
          </a:p>
          <a:p>
            <a:pPr marL="342900" indent="-342900">
              <a:spcBef>
                <a:spcPts val="700"/>
              </a:spcBef>
              <a:buClr>
                <a:srgbClr val="993300"/>
              </a:buClr>
              <a:buSzPct val="50000"/>
              <a:buFont typeface="Monotype Sorts" charset="0"/>
              <a:buChar char="n"/>
            </a:pPr>
            <a:r>
              <a:rPr lang="en-US" sz="3600" b="1" dirty="0">
                <a:solidFill>
                  <a:schemeClr val="tx1"/>
                </a:solidFill>
                <a:effectLst>
                  <a:outerShdw blurRad="38100" dist="38100" dir="2700000" algn="tl">
                    <a:srgbClr val="DDDDDD"/>
                  </a:outerShdw>
                </a:effectLst>
                <a:latin typeface="Arial Bold" charset="0"/>
                <a:cs typeface="Arial Bold" charset="0"/>
                <a:sym typeface="Arial Bold" charset="0"/>
              </a:rPr>
              <a:t>When using a combination of pickets, they should be lashed together with a 1/2</a:t>
            </a:r>
            <a:r>
              <a:rPr lang="ja-JP" altLang="en-US" sz="3600" b="1" dirty="0">
                <a:solidFill>
                  <a:schemeClr val="tx1"/>
                </a:solidFill>
                <a:effectLst>
                  <a:outerShdw blurRad="38100" dist="38100" dir="2700000" algn="tl">
                    <a:srgbClr val="DDDDDD"/>
                  </a:outerShdw>
                </a:effectLst>
                <a:latin typeface="Arial"/>
                <a:cs typeface="Arial Bold" charset="0"/>
                <a:sym typeface="Arial Bold" charset="0"/>
              </a:rPr>
              <a:t>”</a:t>
            </a:r>
            <a:r>
              <a:rPr lang="en-US" sz="3600" b="1" dirty="0">
                <a:solidFill>
                  <a:schemeClr val="tx1"/>
                </a:solidFill>
                <a:effectLst>
                  <a:outerShdw blurRad="38100" dist="38100" dir="2700000" algn="tl">
                    <a:srgbClr val="DDDDDD"/>
                  </a:outerShdw>
                </a:effectLst>
                <a:latin typeface="Arial Bold" charset="0"/>
                <a:cs typeface="Arial Bold" charset="0"/>
                <a:sym typeface="Arial Bold" charset="0"/>
              </a:rPr>
              <a:t> x 25' - 50</a:t>
            </a:r>
            <a:r>
              <a:rPr lang="ja-JP" altLang="en-US" sz="3600" b="1" dirty="0">
                <a:solidFill>
                  <a:schemeClr val="tx1"/>
                </a:solidFill>
                <a:effectLst>
                  <a:outerShdw blurRad="38100" dist="38100" dir="2700000" algn="tl">
                    <a:srgbClr val="DDDDDD"/>
                  </a:outerShdw>
                </a:effectLst>
                <a:latin typeface="Arial"/>
                <a:cs typeface="Arial Bold" charset="0"/>
                <a:sym typeface="Arial Bold" charset="0"/>
              </a:rPr>
              <a:t>’</a:t>
            </a:r>
            <a:r>
              <a:rPr lang="en-US" sz="3600" b="1" dirty="0">
                <a:solidFill>
                  <a:schemeClr val="tx1"/>
                </a:solidFill>
                <a:effectLst>
                  <a:outerShdw blurRad="38100" dist="38100" dir="2700000" algn="tl">
                    <a:srgbClr val="DDDDDD"/>
                  </a:outerShdw>
                </a:effectLst>
                <a:latin typeface="Arial Bold" charset="0"/>
                <a:cs typeface="Arial Bold" charset="0"/>
                <a:sym typeface="Arial Bold" charset="0"/>
              </a:rPr>
              <a:t> rope.</a:t>
            </a:r>
            <a:endParaRPr lang="en-US" sz="3600" b="1" dirty="0">
              <a:solidFill>
                <a:schemeClr val="tx1"/>
              </a:solidFill>
              <a:effectLst>
                <a:outerShdw blurRad="38100" dist="38100" dir="2700000" algn="tl">
                  <a:srgbClr val="DDDDDD"/>
                </a:outerShdw>
              </a:effectLst>
              <a:latin typeface="Arial Bold" charset="0"/>
              <a:ea typeface="ヒラギノ角ゴ ProN W6" charset="0"/>
              <a:cs typeface="ヒラギノ角ゴ ProN W6" charset="0"/>
              <a:sym typeface="Arial Bold" charset="0"/>
            </a:endParaRPr>
          </a:p>
        </p:txBody>
      </p:sp>
      <p:sp>
        <p:nvSpPr>
          <p:cNvPr id="30727" name="Text Box 7"/>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28133FC6-FBBE-E547-A93E-4336345A9D23}" type="slidenum">
              <a:rPr lang="en-US" sz="1800">
                <a:latin typeface="Arial" charset="0"/>
                <a:cs typeface="Arial" charset="0"/>
                <a:sym typeface="Arial" charset="0"/>
              </a:rPr>
              <a:pPr algn="ctr"/>
              <a:t>29</a:t>
            </a:fld>
            <a:endParaRPr lang="en-US" sz="1800">
              <a:latin typeface="Arial" charset="0"/>
              <a:cs typeface="Arial" charset="0"/>
              <a:sym typeface="Arial" charset="0"/>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D6BCE920-A9DF-744D-99BD-9BE8B76BBD59}" type="slidenum">
              <a:rPr lang="en-US"/>
              <a:pPr/>
              <a:t>3</a:t>
            </a:fld>
            <a:endParaRPr lang="en-US"/>
          </a:p>
        </p:txBody>
      </p:sp>
      <p:pic>
        <p:nvPicPr>
          <p:cNvPr id="4097"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4098"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4099"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100" name="Rectangle 4"/>
          <p:cNvSpPr>
            <a:spLocks noGrp="1" noChangeArrowheads="1"/>
          </p:cNvSpPr>
          <p:nvPr>
            <p:ph type="title"/>
          </p:nvPr>
        </p:nvSpPr>
        <p:spPr>
          <a:ln/>
        </p:spPr>
        <p:txBody>
          <a:bodyPr/>
          <a:lstStyle/>
          <a:p>
            <a:r>
              <a:rPr lang="en-US"/>
              <a:t>Enabling Objective</a:t>
            </a:r>
          </a:p>
        </p:txBody>
      </p:sp>
      <p:sp>
        <p:nvSpPr>
          <p:cNvPr id="4101" name="Rectangle 5"/>
          <p:cNvSpPr>
            <a:spLocks noGrp="1" noChangeArrowheads="1"/>
          </p:cNvSpPr>
          <p:nvPr>
            <p:ph type="body" idx="1"/>
          </p:nvPr>
        </p:nvSpPr>
        <p:spPr>
          <a:ln/>
        </p:spPr>
        <p:txBody>
          <a:bodyPr/>
          <a:lstStyle/>
          <a:p>
            <a:pPr marL="342900" indent="-342900">
              <a:spcBef>
                <a:spcPct val="0"/>
              </a:spcBef>
              <a:buClr>
                <a:srgbClr val="993300"/>
              </a:buClr>
              <a:buSzPct val="50000"/>
              <a:buFont typeface="Monotype Sorts" charset="0"/>
              <a:buChar char="n"/>
            </a:pPr>
            <a:r>
              <a:rPr lang="en-US" sz="3600">
                <a:solidFill>
                  <a:schemeClr val="tx1"/>
                </a:solidFill>
              </a:rPr>
              <a:t>The Technical Rescuer candidate, when given the appropriate equipment, shall correctly identify the basic parts and construction features, shall demonstrate the basic climbing methods of a ladder, and shall demonstrate how to clean and maintain a ladder.</a:t>
            </a:r>
          </a:p>
          <a:p>
            <a:pPr marL="342900" indent="-342900">
              <a:spcBef>
                <a:spcPts val="700"/>
              </a:spcBef>
              <a:buFont typeface="Arial" charset="0"/>
              <a:buNone/>
            </a:pPr>
            <a:endParaRPr lang="en-US" sz="3600">
              <a:solidFill>
                <a:schemeClr val="tx1"/>
              </a:solidFill>
            </a:endParaRPr>
          </a:p>
          <a:p>
            <a:pPr marL="342900" indent="-342900">
              <a:spcBef>
                <a:spcPts val="700"/>
              </a:spcBef>
              <a:buClr>
                <a:srgbClr val="993300"/>
              </a:buClr>
              <a:buSzPct val="50000"/>
              <a:buFont typeface="Monotype Sorts" charset="0"/>
              <a:buChar char="n"/>
            </a:pPr>
            <a:r>
              <a:rPr lang="en-US" sz="3600">
                <a:solidFill>
                  <a:schemeClr val="tx1"/>
                </a:solidFill>
              </a:rPr>
              <a:t>The Technical Rescuer candidate, when given the appropriate equipment, shall correctly demonstrate the construction of a picket system.</a:t>
            </a:r>
          </a:p>
        </p:txBody>
      </p:sp>
      <p:sp>
        <p:nvSpPr>
          <p:cNvPr id="4102"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53250797-39C5-5B4B-AD5D-F5A289D579F9}" type="slidenum">
              <a:rPr lang="en-US" sz="1800">
                <a:latin typeface="Arial" charset="0"/>
                <a:cs typeface="Arial" charset="0"/>
                <a:sym typeface="Arial" charset="0"/>
              </a:rPr>
              <a:pPr algn="ctr"/>
              <a:t>3</a:t>
            </a:fld>
            <a:endParaRPr lang="en-US" sz="1800">
              <a:latin typeface="Arial" charset="0"/>
              <a:cs typeface="Arial" charset="0"/>
              <a:sym typeface="Arial"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E2647192-12E7-E949-90DA-2F4751E614FB}" type="slidenum">
              <a:rPr lang="en-US"/>
              <a:pPr/>
              <a:t>30</a:t>
            </a:fld>
            <a:endParaRPr lang="en-US"/>
          </a:p>
        </p:txBody>
      </p:sp>
      <p:pic>
        <p:nvPicPr>
          <p:cNvPr id="31745"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31746"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31747"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31748" name="Rectangle 4"/>
          <p:cNvSpPr>
            <a:spLocks noGrp="1" noChangeArrowheads="1"/>
          </p:cNvSpPr>
          <p:nvPr>
            <p:ph type="title"/>
          </p:nvPr>
        </p:nvSpPr>
        <p:spPr>
          <a:ln/>
        </p:spPr>
        <p:txBody>
          <a:bodyPr/>
          <a:lstStyle/>
          <a:p>
            <a:r>
              <a:rPr lang="en-US"/>
              <a:t>Picket System Set-up</a:t>
            </a:r>
          </a:p>
        </p:txBody>
      </p:sp>
      <p:sp>
        <p:nvSpPr>
          <p:cNvPr id="31749" name="Rectangle 5"/>
          <p:cNvSpPr>
            <a:spLocks noGrp="1" noChangeArrowheads="1"/>
          </p:cNvSpPr>
          <p:nvPr>
            <p:ph type="body" idx="1"/>
          </p:nvPr>
        </p:nvSpPr>
        <p:spPr>
          <a:xfrm>
            <a:off x="2222500" y="1460500"/>
            <a:ext cx="10464800" cy="5359400"/>
          </a:xfrm>
          <a:ln/>
        </p:spPr>
        <p:txBody>
          <a:bodyPr/>
          <a:lstStyle/>
          <a:p>
            <a:pPr marL="342900" indent="-342900">
              <a:spcBef>
                <a:spcPct val="0"/>
              </a:spcBef>
              <a:buClr>
                <a:srgbClr val="993300"/>
              </a:buClr>
              <a:buSzPct val="50000"/>
              <a:buFont typeface="Monotype Sorts" charset="0"/>
              <a:buChar char="n"/>
            </a:pPr>
            <a:r>
              <a:rPr lang="en-US" sz="3600">
                <a:solidFill>
                  <a:schemeClr val="tx1"/>
                </a:solidFill>
              </a:rPr>
              <a:t>Start the lashing with a clove hitch in the center of the rope near the top of the first picket.  Make as many turns as possible around the first and second picket, going from the top of the front picket, or primary anchor to the bottom of the back-up picket, or secondary anchor.</a:t>
            </a:r>
          </a:p>
          <a:p>
            <a:pPr marL="342900" indent="-342900">
              <a:spcBef>
                <a:spcPts val="700"/>
              </a:spcBef>
              <a:buClr>
                <a:srgbClr val="993300"/>
              </a:buClr>
              <a:buSzPct val="50000"/>
              <a:buFont typeface="Monotype Sorts" charset="0"/>
              <a:buChar char="n"/>
            </a:pPr>
            <a:endParaRPr lang="en-US" sz="3600">
              <a:solidFill>
                <a:schemeClr val="tx1"/>
              </a:solidFill>
            </a:endParaRPr>
          </a:p>
          <a:p>
            <a:pPr marL="342900" indent="-342900">
              <a:spcBef>
                <a:spcPts val="700"/>
              </a:spcBef>
              <a:buClr>
                <a:srgbClr val="993300"/>
              </a:buClr>
              <a:buSzPct val="50000"/>
              <a:buFont typeface="Monotype Sorts" charset="0"/>
              <a:buChar char="n"/>
            </a:pPr>
            <a:r>
              <a:rPr lang="en-US" sz="3600">
                <a:solidFill>
                  <a:srgbClr val="010000"/>
                </a:solidFill>
              </a:rPr>
              <a:t>Secure the lashing with two half hitches on the lashing between the two pickets.</a:t>
            </a:r>
          </a:p>
        </p:txBody>
      </p:sp>
      <p:sp>
        <p:nvSpPr>
          <p:cNvPr id="31750"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9674FDEF-CAA1-9947-9B7F-35738385B2FA}" type="slidenum">
              <a:rPr lang="en-US" sz="1800">
                <a:latin typeface="Arial" charset="0"/>
                <a:cs typeface="Arial" charset="0"/>
                <a:sym typeface="Arial" charset="0"/>
              </a:rPr>
              <a:pPr algn="ctr"/>
              <a:t>30</a:t>
            </a:fld>
            <a:endParaRPr lang="en-US" sz="1800">
              <a:latin typeface="Arial" charset="0"/>
              <a:cs typeface="Arial" charset="0"/>
              <a:sym typeface="Arial" charset="0"/>
            </a:endParaRPr>
          </a:p>
        </p:txBody>
      </p:sp>
      <p:pic>
        <p:nvPicPr>
          <p:cNvPr id="31751" name="Picture 7"/>
          <p:cNvPicPr>
            <a:picLocks noChangeAspect="1"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4292600" y="6705600"/>
            <a:ext cx="4191000" cy="2793019"/>
          </a:xfrm>
          <a:prstGeom prst="rect">
            <a:avLst/>
          </a:prstGeom>
          <a:noFill/>
          <a:ln w="38100" cap="flat">
            <a:solidFill>
              <a:schemeClr val="tx1"/>
            </a:solidFill>
            <a:prstDash val="solid"/>
            <a:miter lim="800000"/>
            <a:headEnd/>
            <a:tailEnd/>
          </a:ln>
          <a:effectLst>
            <a:outerShdw blurRad="127000" dist="152400" dir="2700000" algn="ctr" rotWithShape="0">
              <a:srgbClr val="000000">
                <a:alpha val="79999"/>
              </a:srgbClr>
            </a:outerShdw>
          </a:effectLst>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0"/>
          </p:nvPr>
        </p:nvSpPr>
        <p:spPr/>
        <p:txBody>
          <a:bodyPr/>
          <a:lstStyle/>
          <a:p>
            <a:fld id="{25C7A2F2-FCCD-B047-8D39-D6310D097F59}" type="slidenum">
              <a:rPr lang="en-US"/>
              <a:pPr/>
              <a:t>31</a:t>
            </a:fld>
            <a:endParaRPr lang="en-US"/>
          </a:p>
        </p:txBody>
      </p:sp>
      <p:pic>
        <p:nvPicPr>
          <p:cNvPr id="32769"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32770"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32771"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32772" name="Rectangle 4"/>
          <p:cNvSpPr>
            <a:spLocks noGrp="1" noChangeArrowheads="1"/>
          </p:cNvSpPr>
          <p:nvPr>
            <p:ph type="title"/>
          </p:nvPr>
        </p:nvSpPr>
        <p:spPr>
          <a:ln/>
        </p:spPr>
        <p:txBody>
          <a:bodyPr/>
          <a:lstStyle/>
          <a:p>
            <a:r>
              <a:rPr lang="en-US"/>
              <a:t>Picket System Set-up</a:t>
            </a:r>
          </a:p>
        </p:txBody>
      </p:sp>
      <p:sp>
        <p:nvSpPr>
          <p:cNvPr id="32773" name="Rectangle 5"/>
          <p:cNvSpPr>
            <a:spLocks noGrp="1" noChangeArrowheads="1"/>
          </p:cNvSpPr>
          <p:nvPr>
            <p:ph type="body" idx="1"/>
          </p:nvPr>
        </p:nvSpPr>
        <p:spPr>
          <a:xfrm>
            <a:off x="2222500" y="1460500"/>
            <a:ext cx="10464800" cy="5181600"/>
          </a:xfrm>
          <a:ln/>
        </p:spPr>
        <p:txBody>
          <a:bodyPr/>
          <a:lstStyle/>
          <a:p>
            <a:pPr marL="342900" indent="-342900">
              <a:spcBef>
                <a:spcPct val="0"/>
              </a:spcBef>
              <a:buClr>
                <a:srgbClr val="993300"/>
              </a:buClr>
              <a:buSzPct val="50000"/>
              <a:buFont typeface="Monotype Sorts" charset="0"/>
              <a:buChar char="n"/>
            </a:pPr>
            <a:r>
              <a:rPr lang="en-US" sz="3600">
                <a:solidFill>
                  <a:schemeClr val="tx1"/>
                </a:solidFill>
              </a:rPr>
              <a:t>Take a short steel rod for use as a spinner rod with a minimum 2' by 3/8</a:t>
            </a:r>
            <a:r>
              <a:rPr lang="ja-JP" altLang="en-US" sz="3600">
                <a:solidFill>
                  <a:schemeClr val="tx1"/>
                </a:solidFill>
                <a:latin typeface="Arial"/>
              </a:rPr>
              <a:t>”</a:t>
            </a:r>
            <a:r>
              <a:rPr lang="en-US" sz="3600">
                <a:solidFill>
                  <a:schemeClr val="tx1"/>
                </a:solidFill>
              </a:rPr>
              <a:t> diameter, and put it through the turns of the lashing rope, twisting until the lashing is tight, and then drive the short picket into the ground.</a:t>
            </a:r>
          </a:p>
          <a:p>
            <a:pPr marL="342900" indent="-342900">
              <a:spcBef>
                <a:spcPts val="700"/>
              </a:spcBef>
              <a:buClr>
                <a:srgbClr val="993300"/>
              </a:buClr>
              <a:buSzPct val="50000"/>
              <a:buFont typeface="Monotype Sorts" charset="0"/>
              <a:buChar char="n"/>
            </a:pPr>
            <a:endParaRPr lang="en-US" sz="3600">
              <a:solidFill>
                <a:schemeClr val="tx1"/>
              </a:solidFill>
            </a:endParaRPr>
          </a:p>
          <a:p>
            <a:pPr marL="342900" indent="-342900">
              <a:spcBef>
                <a:spcPts val="700"/>
              </a:spcBef>
              <a:buClr>
                <a:srgbClr val="993300"/>
              </a:buClr>
              <a:buSzPct val="50000"/>
              <a:buFont typeface="Monotype Sorts" charset="0"/>
              <a:buChar char="n"/>
            </a:pPr>
            <a:r>
              <a:rPr lang="en-US" sz="3600">
                <a:solidFill>
                  <a:srgbClr val="010000"/>
                </a:solidFill>
              </a:rPr>
              <a:t>Use a short piece of PVC pipe with a minimum of 1 1/4</a:t>
            </a:r>
            <a:r>
              <a:rPr lang="ja-JP" altLang="en-US" sz="3600">
                <a:solidFill>
                  <a:srgbClr val="010000"/>
                </a:solidFill>
                <a:latin typeface="Arial"/>
              </a:rPr>
              <a:t>”</a:t>
            </a:r>
            <a:r>
              <a:rPr lang="en-US" sz="3600">
                <a:solidFill>
                  <a:srgbClr val="010000"/>
                </a:solidFill>
              </a:rPr>
              <a:t> diameter as a buffer between the spinner and the rope.</a:t>
            </a:r>
          </a:p>
        </p:txBody>
      </p:sp>
      <p:sp>
        <p:nvSpPr>
          <p:cNvPr id="32774"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8C763440-7D19-E140-8A0C-227201374338}" type="slidenum">
              <a:rPr lang="en-US" sz="1800">
                <a:latin typeface="Arial" charset="0"/>
                <a:cs typeface="Arial" charset="0"/>
                <a:sym typeface="Arial" charset="0"/>
              </a:rPr>
              <a:pPr algn="ctr"/>
              <a:t>31</a:t>
            </a:fld>
            <a:endParaRPr lang="en-US" sz="1800">
              <a:latin typeface="Arial" charset="0"/>
              <a:cs typeface="Arial" charset="0"/>
              <a:sym typeface="Arial" charset="0"/>
            </a:endParaRPr>
          </a:p>
        </p:txBody>
      </p:sp>
      <p:pic>
        <p:nvPicPr>
          <p:cNvPr id="32775" name="Picture 7"/>
          <p:cNvPicPr>
            <a:picLocks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4187822" y="6705599"/>
            <a:ext cx="4395787" cy="2932113"/>
          </a:xfrm>
          <a:prstGeom prst="rect">
            <a:avLst/>
          </a:prstGeom>
          <a:noFill/>
          <a:ln>
            <a:noFill/>
          </a:ln>
          <a:effectLst>
            <a:outerShdw blurRad="127000" dist="152400" dir="2700000" algn="ctr" rotWithShape="0">
              <a:srgbClr val="000000">
                <a:alpha val="79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32776" name="Line 8"/>
          <p:cNvSpPr>
            <a:spLocks noChangeShapeType="1"/>
          </p:cNvSpPr>
          <p:nvPr/>
        </p:nvSpPr>
        <p:spPr bwMode="auto">
          <a:xfrm flipH="1">
            <a:off x="6388100" y="7954963"/>
            <a:ext cx="7938" cy="512762"/>
          </a:xfrm>
          <a:prstGeom prst="line">
            <a:avLst/>
          </a:prstGeom>
          <a:noFill/>
          <a:ln w="76200" cap="flat">
            <a:solidFill>
              <a:srgbClr val="E2DECC"/>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32777" name="Line 9"/>
          <p:cNvSpPr>
            <a:spLocks noChangeShapeType="1"/>
          </p:cNvSpPr>
          <p:nvPr/>
        </p:nvSpPr>
        <p:spPr bwMode="auto">
          <a:xfrm>
            <a:off x="6400800" y="8534400"/>
            <a:ext cx="0" cy="241300"/>
          </a:xfrm>
          <a:prstGeom prst="line">
            <a:avLst/>
          </a:prstGeom>
          <a:noFill/>
          <a:ln w="76200" cap="flat">
            <a:solidFill>
              <a:srgbClr val="E2DECC"/>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32778" name="Line 10"/>
          <p:cNvSpPr>
            <a:spLocks noChangeShapeType="1"/>
          </p:cNvSpPr>
          <p:nvPr/>
        </p:nvSpPr>
        <p:spPr bwMode="auto">
          <a:xfrm rot="10800000" flipH="1">
            <a:off x="6477000" y="7975599"/>
            <a:ext cx="3238500" cy="25400"/>
          </a:xfrm>
          <a:prstGeom prst="line">
            <a:avLst/>
          </a:prstGeom>
          <a:noFill/>
          <a:ln w="38100" cap="flat">
            <a:solidFill>
              <a:srgbClr val="D50505"/>
            </a:solidFill>
            <a:prstDash val="solid"/>
            <a:miter lim="800000"/>
            <a:headEnd type="stealth"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0"/>
          </p:nvPr>
        </p:nvSpPr>
        <p:spPr/>
        <p:txBody>
          <a:bodyPr/>
          <a:lstStyle/>
          <a:p>
            <a:fld id="{90E38964-696C-524C-9309-DA20B81F3C90}" type="slidenum">
              <a:rPr lang="en-US"/>
              <a:pPr/>
              <a:t>32</a:t>
            </a:fld>
            <a:endParaRPr lang="en-US"/>
          </a:p>
        </p:txBody>
      </p:sp>
      <p:pic>
        <p:nvPicPr>
          <p:cNvPr id="33793"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33794"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33795"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33796" name="Rectangle 4"/>
          <p:cNvSpPr>
            <a:spLocks noGrp="1" noChangeArrowheads="1"/>
          </p:cNvSpPr>
          <p:nvPr>
            <p:ph type="title"/>
          </p:nvPr>
        </p:nvSpPr>
        <p:spPr>
          <a:ln/>
        </p:spPr>
        <p:txBody>
          <a:bodyPr/>
          <a:lstStyle/>
          <a:p>
            <a:r>
              <a:rPr lang="en-US"/>
              <a:t>Picket Load Capacity</a:t>
            </a:r>
          </a:p>
        </p:txBody>
      </p:sp>
      <p:sp>
        <p:nvSpPr>
          <p:cNvPr id="33797" name="Rectangle 5"/>
          <p:cNvSpPr>
            <a:spLocks noGrp="1" noChangeArrowheads="1"/>
          </p:cNvSpPr>
          <p:nvPr>
            <p:ph type="body" idx="1"/>
          </p:nvPr>
        </p:nvSpPr>
        <p:spPr>
          <a:xfrm>
            <a:off x="2222500" y="1460500"/>
            <a:ext cx="10464800" cy="3378200"/>
          </a:xfrm>
          <a:ln/>
        </p:spPr>
        <p:txBody>
          <a:bodyPr/>
          <a:lstStyle/>
          <a:p>
            <a:pPr marL="342900" indent="-342900">
              <a:spcBef>
                <a:spcPct val="0"/>
              </a:spcBef>
              <a:buClr>
                <a:srgbClr val="993300"/>
              </a:buClr>
              <a:buSzPct val="50000"/>
              <a:buFont typeface="Monotype Sorts" charset="0"/>
              <a:buChar char="n"/>
            </a:pPr>
            <a:r>
              <a:rPr lang="en-US" sz="3600" dirty="0">
                <a:solidFill>
                  <a:schemeClr val="tx1"/>
                </a:solidFill>
              </a:rPr>
              <a:t>Single Picket System - 700 pounds.</a:t>
            </a:r>
          </a:p>
          <a:p>
            <a:pPr marL="342900" indent="-342900">
              <a:spcBef>
                <a:spcPts val="700"/>
              </a:spcBef>
              <a:buClr>
                <a:srgbClr val="993300"/>
              </a:buClr>
              <a:buSzPct val="50000"/>
              <a:buFont typeface="Monotype Sorts" charset="0"/>
              <a:buChar char="n"/>
            </a:pPr>
            <a:endParaRPr lang="en-US" sz="3600" dirty="0">
              <a:solidFill>
                <a:schemeClr val="tx1"/>
              </a:solidFill>
            </a:endParaRPr>
          </a:p>
          <a:p>
            <a:pPr marL="342900" indent="-342900">
              <a:spcBef>
                <a:spcPts val="700"/>
              </a:spcBef>
              <a:buClr>
                <a:srgbClr val="993300"/>
              </a:buClr>
              <a:buSzPct val="50000"/>
              <a:buFont typeface="Monotype Sorts" charset="0"/>
              <a:buChar char="n"/>
            </a:pPr>
            <a:r>
              <a:rPr lang="en-US" sz="3600" dirty="0">
                <a:solidFill>
                  <a:srgbClr val="010000"/>
                </a:solidFill>
              </a:rPr>
              <a:t>1:1 </a:t>
            </a:r>
            <a:r>
              <a:rPr lang="en-US" sz="3600" dirty="0" smtClean="0">
                <a:solidFill>
                  <a:srgbClr val="010000"/>
                </a:solidFill>
              </a:rPr>
              <a:t>Combination - </a:t>
            </a:r>
            <a:r>
              <a:rPr lang="en-US" sz="3600" dirty="0">
                <a:solidFill>
                  <a:srgbClr val="010000"/>
                </a:solidFill>
              </a:rPr>
              <a:t>1400 pounds.</a:t>
            </a:r>
          </a:p>
          <a:p>
            <a:pPr marL="342900" indent="-342900">
              <a:spcBef>
                <a:spcPts val="700"/>
              </a:spcBef>
              <a:buClr>
                <a:srgbClr val="993300"/>
              </a:buClr>
              <a:buSzPct val="50000"/>
              <a:buFont typeface="Monotype Sorts" charset="0"/>
              <a:buChar char="n"/>
            </a:pPr>
            <a:endParaRPr lang="en-US" sz="3600" dirty="0">
              <a:solidFill>
                <a:srgbClr val="010000"/>
              </a:solidFill>
            </a:endParaRPr>
          </a:p>
          <a:p>
            <a:pPr marL="342900" indent="-342900">
              <a:spcBef>
                <a:spcPts val="700"/>
              </a:spcBef>
              <a:buClr>
                <a:srgbClr val="993300"/>
              </a:buClr>
              <a:buSzPct val="50000"/>
              <a:buFont typeface="Monotype Sorts" charset="0"/>
              <a:buChar char="n"/>
            </a:pPr>
            <a:r>
              <a:rPr lang="en-US" sz="3600" dirty="0">
                <a:solidFill>
                  <a:srgbClr val="010000"/>
                </a:solidFill>
              </a:rPr>
              <a:t>1:1:1 </a:t>
            </a:r>
            <a:r>
              <a:rPr lang="en-US" sz="3600" dirty="0" smtClean="0">
                <a:solidFill>
                  <a:srgbClr val="010000"/>
                </a:solidFill>
              </a:rPr>
              <a:t>Combination – 2000 </a:t>
            </a:r>
            <a:r>
              <a:rPr lang="en-US" sz="3600" dirty="0">
                <a:solidFill>
                  <a:srgbClr val="010000"/>
                </a:solidFill>
              </a:rPr>
              <a:t>pounds.</a:t>
            </a:r>
          </a:p>
        </p:txBody>
      </p:sp>
      <p:sp>
        <p:nvSpPr>
          <p:cNvPr id="33798"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D63BA7F3-5E92-2F40-A9C6-A280006A0A63}" type="slidenum">
              <a:rPr lang="en-US" sz="1800">
                <a:latin typeface="Arial" charset="0"/>
                <a:cs typeface="Arial" charset="0"/>
                <a:sym typeface="Arial" charset="0"/>
              </a:rPr>
              <a:pPr algn="ctr"/>
              <a:t>32</a:t>
            </a:fld>
            <a:endParaRPr lang="en-US" sz="1800">
              <a:latin typeface="Arial" charset="0"/>
              <a:cs typeface="Arial" charset="0"/>
              <a:sym typeface="Arial" charset="0"/>
            </a:endParaRPr>
          </a:p>
        </p:txBody>
      </p:sp>
      <p:sp>
        <p:nvSpPr>
          <p:cNvPr id="33799" name="Rectangle 7"/>
          <p:cNvSpPr>
            <a:spLocks/>
          </p:cNvSpPr>
          <p:nvPr/>
        </p:nvSpPr>
        <p:spPr bwMode="auto">
          <a:xfrm>
            <a:off x="2698750" y="4800600"/>
            <a:ext cx="6553200" cy="2590800"/>
          </a:xfrm>
          <a:prstGeom prst="rect">
            <a:avLst/>
          </a:prstGeom>
          <a:solidFill>
            <a:schemeClr val="accent1"/>
          </a:solidFill>
          <a:ln w="12700" cap="flat">
            <a:solidFill>
              <a:schemeClr val="tx1"/>
            </a:solidFill>
            <a:prstDash val="solid"/>
            <a:miter lim="800000"/>
            <a:headEnd type="none" w="med" len="med"/>
            <a:tailEnd type="none" w="med" len="med"/>
          </a:ln>
          <a:effectLst>
            <a:outerShdw blurRad="127000" dist="152400" dir="2700000" algn="ctr" rotWithShape="0">
              <a:srgbClr val="000000">
                <a:alpha val="79999"/>
              </a:srgbClr>
            </a:outerShdw>
          </a:effectLst>
        </p:spPr>
        <p:txBody>
          <a:bodyPr lIns="0" tIns="0" rIns="0" bIns="0" anchor="ctr"/>
          <a:lstStyle/>
          <a:p>
            <a:pPr>
              <a:spcBef>
                <a:spcPts val="663"/>
              </a:spcBef>
            </a:pPr>
            <a:r>
              <a:rPr lang="en-US" sz="3400" dirty="0">
                <a:solidFill>
                  <a:srgbClr val="010000"/>
                </a:solidFill>
                <a:latin typeface="Arial Bold" charset="0"/>
                <a:ea typeface="ＭＳ Ｐゴシック" charset="0"/>
                <a:cs typeface="Arial Bold" charset="0"/>
                <a:sym typeface="Arial Bold" charset="0"/>
              </a:rPr>
              <a:t>NOTE: This is the load capacity for systems in </a:t>
            </a:r>
            <a:r>
              <a:rPr lang="en-US" sz="3400" dirty="0" smtClean="0">
                <a:solidFill>
                  <a:srgbClr val="010000"/>
                </a:solidFill>
                <a:latin typeface="Arial Bold" charset="0"/>
                <a:ea typeface="ＭＳ Ｐゴシック" charset="0"/>
                <a:cs typeface="Arial Bold" charset="0"/>
                <a:sym typeface="Arial Bold" charset="0"/>
              </a:rPr>
              <a:t>average soil. </a:t>
            </a:r>
            <a:r>
              <a:rPr lang="en-US" sz="3400" dirty="0">
                <a:solidFill>
                  <a:srgbClr val="010000"/>
                </a:solidFill>
                <a:latin typeface="Arial Bold" charset="0"/>
                <a:ea typeface="ＭＳ Ｐゴシック" charset="0"/>
                <a:cs typeface="Arial Bold" charset="0"/>
                <a:sym typeface="Arial Bold" charset="0"/>
              </a:rPr>
              <a:t>The soil type can add or take away from the total load capacity.</a:t>
            </a:r>
          </a:p>
        </p:txBody>
      </p:sp>
      <p:pic>
        <p:nvPicPr>
          <p:cNvPr id="33800" name="Picture 8"/>
          <p:cNvPicPr>
            <a:picLocks noChangeAspect="1"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9536113" y="2552700"/>
            <a:ext cx="3265487" cy="4876800"/>
          </a:xfrm>
          <a:prstGeom prst="rect">
            <a:avLst/>
          </a:prstGeom>
          <a:noFill/>
          <a:ln w="38100" cap="flat">
            <a:solidFill>
              <a:schemeClr val="tx1"/>
            </a:solidFill>
            <a:prstDash val="solid"/>
            <a:miter lim="800000"/>
            <a:headEnd/>
            <a:tailEnd/>
          </a:ln>
          <a:effectLst>
            <a:outerShdw blurRad="127000" dist="152400" dir="2700000" algn="ctr" rotWithShape="0">
              <a:srgbClr val="000000">
                <a:alpha val="79999"/>
              </a:srgbClr>
            </a:outerShdw>
          </a:effectLst>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439063BE-6BAB-3649-ADCE-000A52BDFB0E}" type="slidenum">
              <a:rPr lang="en-US"/>
              <a:pPr/>
              <a:t>33</a:t>
            </a:fld>
            <a:endParaRPr lang="en-US"/>
          </a:p>
        </p:txBody>
      </p:sp>
      <p:pic>
        <p:nvPicPr>
          <p:cNvPr id="34817"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34818"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34819"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34820" name="Rectangle 4"/>
          <p:cNvSpPr>
            <a:spLocks noGrp="1" noChangeArrowheads="1"/>
          </p:cNvSpPr>
          <p:nvPr>
            <p:ph type="title"/>
          </p:nvPr>
        </p:nvSpPr>
        <p:spPr>
          <a:ln/>
        </p:spPr>
        <p:txBody>
          <a:bodyPr/>
          <a:lstStyle/>
          <a:p>
            <a:r>
              <a:rPr lang="en-US"/>
              <a:t>Ladder Hinge</a:t>
            </a:r>
          </a:p>
        </p:txBody>
      </p:sp>
      <p:sp>
        <p:nvSpPr>
          <p:cNvPr id="34821" name="Rectangle 5"/>
          <p:cNvSpPr>
            <a:spLocks noGrp="1" noChangeArrowheads="1"/>
          </p:cNvSpPr>
          <p:nvPr>
            <p:ph type="body" idx="1"/>
          </p:nvPr>
        </p:nvSpPr>
        <p:spPr>
          <a:ln/>
        </p:spPr>
        <p:txBody>
          <a:bodyPr/>
          <a:lstStyle/>
          <a:p>
            <a:pPr marL="342900" indent="-342900">
              <a:spcBef>
                <a:spcPct val="0"/>
              </a:spcBef>
              <a:buClr>
                <a:srgbClr val="993300"/>
              </a:buClr>
              <a:buSzPct val="50000"/>
              <a:buFont typeface="Monotype Sorts" charset="0"/>
              <a:buChar char="n"/>
            </a:pPr>
            <a:r>
              <a:rPr lang="en-US" sz="3600" dirty="0">
                <a:solidFill>
                  <a:schemeClr val="tx1"/>
                </a:solidFill>
              </a:rPr>
              <a:t>This system can be used as a method of rescue employed when there are patients that may need to be lowered or raised in a horizontal position, or when there are several patients.</a:t>
            </a:r>
          </a:p>
        </p:txBody>
      </p:sp>
      <p:sp>
        <p:nvSpPr>
          <p:cNvPr id="34822"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4762D03F-B89D-D242-9BCB-5E969FEBEB91}" type="slidenum">
              <a:rPr lang="en-US" sz="1800">
                <a:latin typeface="Arial" charset="0"/>
                <a:cs typeface="Arial" charset="0"/>
                <a:sym typeface="Arial" charset="0"/>
              </a:rPr>
              <a:pPr algn="ctr"/>
              <a:t>33</a:t>
            </a:fld>
            <a:endParaRPr lang="en-US" sz="1800">
              <a:latin typeface="Arial" charset="0"/>
              <a:cs typeface="Arial" charset="0"/>
              <a:sym typeface="Arial" charset="0"/>
            </a:endParaRPr>
          </a:p>
        </p:txBody>
      </p:sp>
      <p:pic>
        <p:nvPicPr>
          <p:cNvPr id="34823" name="Picture 7"/>
          <p:cNvPicPr>
            <a:picLocks noChangeAspect="1"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4254500" y="4010025"/>
            <a:ext cx="5230813" cy="5184775"/>
          </a:xfrm>
          <a:prstGeom prst="rect">
            <a:avLst/>
          </a:prstGeom>
          <a:noFill/>
          <a:ln w="12700" cap="flat">
            <a:solidFill>
              <a:schemeClr val="tx1"/>
            </a:solidFill>
            <a:prstDash val="solid"/>
            <a:miter lim="800000"/>
            <a:headEnd/>
            <a:tailEnd/>
          </a:ln>
          <a:effectLst>
            <a:outerShdw blurRad="127000" dist="152400" dir="2700000" algn="ctr" rotWithShape="0">
              <a:srgbClr val="000000">
                <a:alpha val="79999"/>
              </a:srgbClr>
            </a:outerShdw>
          </a:effectLst>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97D68398-6A6A-9C42-BCAA-B0FC4F875A44}" type="slidenum">
              <a:rPr lang="en-US"/>
              <a:pPr/>
              <a:t>34</a:t>
            </a:fld>
            <a:endParaRPr lang="en-US"/>
          </a:p>
        </p:txBody>
      </p:sp>
      <p:pic>
        <p:nvPicPr>
          <p:cNvPr id="35841"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35842"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35843"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35844" name="Rectangle 4"/>
          <p:cNvSpPr>
            <a:spLocks noGrp="1" noChangeArrowheads="1"/>
          </p:cNvSpPr>
          <p:nvPr>
            <p:ph type="title"/>
          </p:nvPr>
        </p:nvSpPr>
        <p:spPr>
          <a:ln/>
        </p:spPr>
        <p:txBody>
          <a:bodyPr/>
          <a:lstStyle/>
          <a:p>
            <a:r>
              <a:rPr lang="en-US"/>
              <a:t>Ladder Hinge &amp; Basket</a:t>
            </a:r>
          </a:p>
        </p:txBody>
      </p:sp>
      <p:sp>
        <p:nvSpPr>
          <p:cNvPr id="35845" name="Rectangle 5"/>
          <p:cNvSpPr>
            <a:spLocks noGrp="1" noChangeArrowheads="1"/>
          </p:cNvSpPr>
          <p:nvPr>
            <p:ph type="body" idx="1"/>
          </p:nvPr>
        </p:nvSpPr>
        <p:spPr>
          <a:ln/>
        </p:spPr>
        <p:txBody>
          <a:bodyPr/>
          <a:lstStyle/>
          <a:p>
            <a:pPr marL="342900" indent="-342900">
              <a:spcBef>
                <a:spcPct val="0"/>
              </a:spcBef>
              <a:buClr>
                <a:srgbClr val="993300"/>
              </a:buClr>
              <a:buSzPct val="50000"/>
              <a:buFont typeface="Monotype Sorts" charset="0"/>
              <a:buChar char="n"/>
            </a:pPr>
            <a:r>
              <a:rPr lang="en-US" sz="3600">
                <a:solidFill>
                  <a:schemeClr val="tx1"/>
                </a:solidFill>
              </a:rPr>
              <a:t>The ladder is placed vertically against the wall of a building. </a:t>
            </a:r>
          </a:p>
          <a:p>
            <a:pPr marL="342900" indent="-342900">
              <a:spcBef>
                <a:spcPts val="700"/>
              </a:spcBef>
              <a:buClr>
                <a:srgbClr val="993300"/>
              </a:buClr>
              <a:buSzPct val="50000"/>
              <a:buFont typeface="Monotype Sorts" charset="0"/>
              <a:buChar char="n"/>
            </a:pPr>
            <a:endParaRPr lang="en-US" sz="3600">
              <a:solidFill>
                <a:schemeClr val="tx1"/>
              </a:solidFill>
            </a:endParaRPr>
          </a:p>
          <a:p>
            <a:pPr marL="342900" indent="-342900">
              <a:spcBef>
                <a:spcPts val="700"/>
              </a:spcBef>
              <a:buClr>
                <a:srgbClr val="993300"/>
              </a:buClr>
              <a:buSzPct val="50000"/>
              <a:buFont typeface="Monotype Sorts" charset="0"/>
              <a:buChar char="n"/>
            </a:pPr>
            <a:r>
              <a:rPr lang="en-US" sz="3600">
                <a:solidFill>
                  <a:srgbClr val="010000"/>
                </a:solidFill>
              </a:rPr>
              <a:t>The tip of the ladder should extend two rungs above the opening.</a:t>
            </a:r>
          </a:p>
          <a:p>
            <a:pPr marL="342900" indent="-342900">
              <a:spcBef>
                <a:spcPts val="700"/>
              </a:spcBef>
              <a:buClr>
                <a:srgbClr val="993300"/>
              </a:buClr>
              <a:buSzPct val="50000"/>
              <a:buFont typeface="Monotype Sorts" charset="0"/>
              <a:buChar char="n"/>
            </a:pPr>
            <a:endParaRPr lang="en-US" sz="3600">
              <a:solidFill>
                <a:srgbClr val="010000"/>
              </a:solidFill>
            </a:endParaRPr>
          </a:p>
          <a:p>
            <a:pPr marL="342900" indent="-342900">
              <a:spcBef>
                <a:spcPts val="700"/>
              </a:spcBef>
              <a:buClr>
                <a:srgbClr val="993300"/>
              </a:buClr>
              <a:buSzPct val="50000"/>
              <a:buFont typeface="Monotype Sorts" charset="0"/>
              <a:buChar char="n"/>
            </a:pPr>
            <a:r>
              <a:rPr lang="en-US" sz="3600">
                <a:solidFill>
                  <a:srgbClr val="010000"/>
                </a:solidFill>
              </a:rPr>
              <a:t>Secure two side guy lines to each beam tip of the ladder with a split-locking clove hitch. Anchor with rescuers on the ground at about a 70</a:t>
            </a:r>
            <a:r>
              <a:rPr lang="en-US" sz="3600" baseline="32000">
                <a:solidFill>
                  <a:srgbClr val="010000"/>
                </a:solidFill>
              </a:rPr>
              <a:t> </a:t>
            </a:r>
            <a:r>
              <a:rPr lang="en-US" sz="3600">
                <a:solidFill>
                  <a:srgbClr val="010000"/>
                </a:solidFill>
              </a:rPr>
              <a:t>degree</a:t>
            </a:r>
            <a:r>
              <a:rPr lang="en-US" sz="3600" baseline="32000">
                <a:solidFill>
                  <a:srgbClr val="010000"/>
                </a:solidFill>
              </a:rPr>
              <a:t> </a:t>
            </a:r>
            <a:r>
              <a:rPr lang="en-US" sz="3600">
                <a:solidFill>
                  <a:srgbClr val="010000"/>
                </a:solidFill>
              </a:rPr>
              <a:t>angle.</a:t>
            </a:r>
          </a:p>
        </p:txBody>
      </p:sp>
      <p:sp>
        <p:nvSpPr>
          <p:cNvPr id="35846"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5480631B-FBAA-8341-8E45-5D83074D6510}" type="slidenum">
              <a:rPr lang="en-US" sz="1800">
                <a:latin typeface="Arial" charset="0"/>
                <a:cs typeface="Arial" charset="0"/>
                <a:sym typeface="Arial" charset="0"/>
              </a:rPr>
              <a:pPr algn="ctr"/>
              <a:t>34</a:t>
            </a:fld>
            <a:endParaRPr lang="en-US" sz="1800">
              <a:latin typeface="Arial" charset="0"/>
              <a:cs typeface="Arial" charset="0"/>
              <a:sym typeface="Arial" charset="0"/>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0705C133-C9FB-6C46-95EF-1A5D7E7E84CE}" type="slidenum">
              <a:rPr lang="en-US"/>
              <a:pPr/>
              <a:t>35</a:t>
            </a:fld>
            <a:endParaRPr lang="en-US"/>
          </a:p>
        </p:txBody>
      </p:sp>
      <p:pic>
        <p:nvPicPr>
          <p:cNvPr id="36865"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36866"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36867"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36868" name="Rectangle 4"/>
          <p:cNvSpPr>
            <a:spLocks noGrp="1" noChangeArrowheads="1"/>
          </p:cNvSpPr>
          <p:nvPr>
            <p:ph type="title"/>
          </p:nvPr>
        </p:nvSpPr>
        <p:spPr>
          <a:ln/>
        </p:spPr>
        <p:txBody>
          <a:bodyPr/>
          <a:lstStyle/>
          <a:p>
            <a:r>
              <a:rPr lang="en-US"/>
              <a:t>Ladder Hinge &amp; Basket</a:t>
            </a:r>
          </a:p>
        </p:txBody>
      </p:sp>
      <p:sp>
        <p:nvSpPr>
          <p:cNvPr id="36869" name="Rectangle 5"/>
          <p:cNvSpPr>
            <a:spLocks noGrp="1" noChangeArrowheads="1"/>
          </p:cNvSpPr>
          <p:nvPr>
            <p:ph type="body" idx="1"/>
          </p:nvPr>
        </p:nvSpPr>
        <p:spPr>
          <a:xfrm>
            <a:off x="2222500" y="1460500"/>
            <a:ext cx="10464800" cy="8191500"/>
          </a:xfrm>
          <a:ln/>
        </p:spPr>
        <p:txBody>
          <a:bodyPr/>
          <a:lstStyle/>
          <a:p>
            <a:pPr marL="342900" indent="-342900">
              <a:spcBef>
                <a:spcPct val="0"/>
              </a:spcBef>
              <a:buClr>
                <a:srgbClr val="993300"/>
              </a:buClr>
              <a:buSzPct val="50000"/>
              <a:buFont typeface="Monotype Sorts" charset="0"/>
              <a:buChar char="n"/>
            </a:pPr>
            <a:r>
              <a:rPr lang="en-US" sz="3400" dirty="0">
                <a:solidFill>
                  <a:schemeClr val="tx1"/>
                </a:solidFill>
              </a:rPr>
              <a:t>The foot of the stokes basket is secured to the top of the ladder with a body cord. Leave enough slack to allow the stokes basket to stay in a horizontal position as the ladder is lowered.</a:t>
            </a:r>
          </a:p>
          <a:p>
            <a:pPr marL="342900" indent="-342900">
              <a:spcBef>
                <a:spcPts val="700"/>
              </a:spcBef>
              <a:buClr>
                <a:srgbClr val="993300"/>
              </a:buClr>
              <a:buSzPct val="50000"/>
              <a:buFont typeface="Monotype Sorts" charset="0"/>
              <a:buChar char="n"/>
            </a:pPr>
            <a:endParaRPr lang="en-US" sz="3400" dirty="0">
              <a:solidFill>
                <a:schemeClr val="tx1"/>
              </a:solidFill>
            </a:endParaRPr>
          </a:p>
          <a:p>
            <a:pPr marL="342900" indent="-342900">
              <a:spcBef>
                <a:spcPts val="700"/>
              </a:spcBef>
              <a:buClr>
                <a:srgbClr val="993300"/>
              </a:buClr>
              <a:buSzPct val="50000"/>
              <a:buFont typeface="Monotype Sorts" charset="0"/>
              <a:buChar char="n"/>
            </a:pPr>
            <a:endParaRPr lang="en-US" sz="3400" dirty="0">
              <a:solidFill>
                <a:schemeClr val="tx1"/>
              </a:solidFill>
            </a:endParaRPr>
          </a:p>
          <a:p>
            <a:pPr marL="342900" indent="-342900">
              <a:spcBef>
                <a:spcPts val="700"/>
              </a:spcBef>
              <a:buClr>
                <a:srgbClr val="993300"/>
              </a:buClr>
              <a:buSzPct val="50000"/>
              <a:buFont typeface="Monotype Sorts" charset="0"/>
              <a:buChar char="n"/>
            </a:pPr>
            <a:endParaRPr lang="en-US" sz="3400" dirty="0">
              <a:solidFill>
                <a:schemeClr val="tx1"/>
              </a:solidFill>
            </a:endParaRPr>
          </a:p>
          <a:p>
            <a:pPr marL="342900" indent="-342900">
              <a:spcBef>
                <a:spcPts val="700"/>
              </a:spcBef>
              <a:buClr>
                <a:srgbClr val="993300"/>
              </a:buClr>
              <a:buSzPct val="50000"/>
              <a:buFont typeface="Monotype Sorts" charset="0"/>
              <a:buChar char="n"/>
            </a:pPr>
            <a:endParaRPr lang="en-US" sz="3400" dirty="0">
              <a:solidFill>
                <a:schemeClr val="tx1"/>
              </a:solidFill>
            </a:endParaRPr>
          </a:p>
          <a:p>
            <a:pPr marL="342900" indent="-342900">
              <a:spcBef>
                <a:spcPts val="700"/>
              </a:spcBef>
              <a:buClr>
                <a:srgbClr val="993300"/>
              </a:buClr>
              <a:buSzPct val="50000"/>
              <a:buFont typeface="Monotype Sorts" charset="0"/>
              <a:buChar char="n"/>
            </a:pPr>
            <a:r>
              <a:rPr lang="en-US" sz="3400" dirty="0">
                <a:solidFill>
                  <a:srgbClr val="010000"/>
                </a:solidFill>
              </a:rPr>
              <a:t>Attach a lowering rope to the head of the Stokes basket.</a:t>
            </a:r>
          </a:p>
          <a:p>
            <a:pPr marL="342900" indent="-342900">
              <a:spcBef>
                <a:spcPts val="700"/>
              </a:spcBef>
              <a:buClr>
                <a:srgbClr val="993300"/>
              </a:buClr>
              <a:buSzPct val="50000"/>
              <a:buFont typeface="Monotype Sorts" charset="0"/>
              <a:buChar char="n"/>
            </a:pPr>
            <a:endParaRPr lang="en-US" sz="3400" dirty="0">
              <a:solidFill>
                <a:srgbClr val="010000"/>
              </a:solidFill>
            </a:endParaRPr>
          </a:p>
          <a:p>
            <a:pPr marL="342900" indent="-342900">
              <a:spcBef>
                <a:spcPts val="700"/>
              </a:spcBef>
              <a:buClr>
                <a:srgbClr val="993300"/>
              </a:buClr>
              <a:buSzPct val="50000"/>
              <a:buFont typeface="Monotype Sorts" charset="0"/>
              <a:buChar char="n"/>
            </a:pPr>
            <a:r>
              <a:rPr lang="en-US" sz="3400" dirty="0">
                <a:solidFill>
                  <a:srgbClr val="010000"/>
                </a:solidFill>
              </a:rPr>
              <a:t>A heel man at the base of the ladder walks back slowly as the ladder is lowered to help keep the ladder stabilized.</a:t>
            </a:r>
          </a:p>
        </p:txBody>
      </p:sp>
      <p:sp>
        <p:nvSpPr>
          <p:cNvPr id="36870"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E5B74772-C63B-5E44-BF83-D726D183AE2E}" type="slidenum">
              <a:rPr lang="en-US" sz="1800">
                <a:latin typeface="Arial" charset="0"/>
                <a:cs typeface="Arial" charset="0"/>
                <a:sym typeface="Arial" charset="0"/>
              </a:rPr>
              <a:pPr algn="ctr"/>
              <a:t>35</a:t>
            </a:fld>
            <a:endParaRPr lang="en-US" sz="1800">
              <a:latin typeface="Arial" charset="0"/>
              <a:cs typeface="Arial" charset="0"/>
              <a:sym typeface="Arial" charset="0"/>
            </a:endParaRPr>
          </a:p>
        </p:txBody>
      </p:sp>
      <p:pic>
        <p:nvPicPr>
          <p:cNvPr id="36871" name="Picture 7"/>
          <p:cNvPicPr>
            <a:picLocks noChangeAspect="1"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5105400" y="3657600"/>
            <a:ext cx="3705225" cy="2298700"/>
          </a:xfrm>
          <a:prstGeom prst="rect">
            <a:avLst/>
          </a:prstGeom>
          <a:noFill/>
          <a:ln w="38100" cap="flat">
            <a:solidFill>
              <a:schemeClr val="tx1"/>
            </a:solidFill>
            <a:prstDash val="solid"/>
            <a:miter lim="800000"/>
            <a:headEnd/>
            <a:tailEnd/>
          </a:ln>
          <a:effectLst>
            <a:outerShdw blurRad="127000" dist="152400" dir="2700000" algn="ctr" rotWithShape="0">
              <a:srgbClr val="000000">
                <a:alpha val="79999"/>
              </a:srgbClr>
            </a:outerShdw>
          </a:effectLst>
          <a:extLst>
            <a:ext uri="{909E8E84-426E-40dd-AFC4-6F175D3DCCD1}">
              <a14:hiddenFill xmlns:a14="http://schemas.microsoft.com/office/drawing/2010/main" xmlns="">
                <a:solidFill>
                  <a:srgbClr val="FFFFFF"/>
                </a:solidFill>
              </a14:hiddenFill>
            </a:ext>
          </a:extLst>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0"/>
          </p:nvPr>
        </p:nvSpPr>
        <p:spPr/>
        <p:txBody>
          <a:bodyPr/>
          <a:lstStyle/>
          <a:p>
            <a:fld id="{DA1D48EE-7740-F240-A28B-A885BC19F0AF}" type="slidenum">
              <a:rPr lang="en-US"/>
              <a:pPr/>
              <a:t>36</a:t>
            </a:fld>
            <a:endParaRPr lang="en-US"/>
          </a:p>
        </p:txBody>
      </p:sp>
      <p:pic>
        <p:nvPicPr>
          <p:cNvPr id="37889"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37890"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37891"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37892" name="Rectangle 4"/>
          <p:cNvSpPr>
            <a:spLocks noGrp="1" noChangeArrowheads="1"/>
          </p:cNvSpPr>
          <p:nvPr>
            <p:ph type="title"/>
          </p:nvPr>
        </p:nvSpPr>
        <p:spPr>
          <a:ln/>
        </p:spPr>
        <p:txBody>
          <a:bodyPr/>
          <a:lstStyle/>
          <a:p>
            <a:r>
              <a:rPr lang="en-US"/>
              <a:t>Ladder Slide</a:t>
            </a:r>
          </a:p>
        </p:txBody>
      </p:sp>
      <p:sp>
        <p:nvSpPr>
          <p:cNvPr id="37893" name="Rectangle 5"/>
          <p:cNvSpPr>
            <a:spLocks noGrp="1" noChangeArrowheads="1"/>
          </p:cNvSpPr>
          <p:nvPr>
            <p:ph type="body" idx="1"/>
          </p:nvPr>
        </p:nvSpPr>
        <p:spPr>
          <a:xfrm>
            <a:off x="2133600" y="1598613"/>
            <a:ext cx="10642600" cy="1752600"/>
          </a:xfrm>
          <a:ln/>
        </p:spPr>
        <p:txBody>
          <a:bodyPr/>
          <a:lstStyle/>
          <a:p>
            <a:pPr marL="342900" indent="-342900">
              <a:spcBef>
                <a:spcPct val="0"/>
              </a:spcBef>
              <a:buClr>
                <a:srgbClr val="993300"/>
              </a:buClr>
              <a:buSzPct val="50000"/>
              <a:buFont typeface="Monotype Sorts" charset="0"/>
              <a:buChar char="n"/>
            </a:pPr>
            <a:r>
              <a:rPr lang="en-US" sz="3600">
                <a:solidFill>
                  <a:schemeClr val="tx1"/>
                </a:solidFill>
              </a:rPr>
              <a:t>This method of rescue can be employed when manpower might be limited, or when there are several patients.  </a:t>
            </a:r>
          </a:p>
        </p:txBody>
      </p:sp>
      <p:sp>
        <p:nvSpPr>
          <p:cNvPr id="37894"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E98BC4F8-FB77-4444-91E7-D9E29E6236D9}" type="slidenum">
              <a:rPr lang="en-US" sz="1800">
                <a:latin typeface="Arial" charset="0"/>
                <a:cs typeface="Arial" charset="0"/>
                <a:sym typeface="Arial" charset="0"/>
              </a:rPr>
              <a:pPr algn="ctr"/>
              <a:t>36</a:t>
            </a:fld>
            <a:endParaRPr lang="en-US" sz="1800">
              <a:latin typeface="Arial" charset="0"/>
              <a:cs typeface="Arial" charset="0"/>
              <a:sym typeface="Arial" charset="0"/>
            </a:endParaRPr>
          </a:p>
        </p:txBody>
      </p:sp>
      <p:sp>
        <p:nvSpPr>
          <p:cNvPr id="37895" name="Rectangle 7"/>
          <p:cNvSpPr>
            <a:spLocks/>
          </p:cNvSpPr>
          <p:nvPr/>
        </p:nvSpPr>
        <p:spPr bwMode="auto">
          <a:xfrm>
            <a:off x="2520950" y="3435350"/>
            <a:ext cx="9398000" cy="1714500"/>
          </a:xfrm>
          <a:prstGeom prst="rect">
            <a:avLst/>
          </a:prstGeom>
          <a:solidFill>
            <a:schemeClr val="accent1"/>
          </a:solidFill>
          <a:ln w="12700" cap="flat">
            <a:solidFill>
              <a:schemeClr val="tx1"/>
            </a:solidFill>
            <a:prstDash val="solid"/>
            <a:miter lim="800000"/>
            <a:headEnd type="none" w="med" len="med"/>
            <a:tailEnd type="none" w="med" len="med"/>
          </a:ln>
          <a:effectLst>
            <a:outerShdw blurRad="127000" dist="152400" dir="2700000" algn="ctr" rotWithShape="0">
              <a:srgbClr val="000000">
                <a:alpha val="79999"/>
              </a:srgbClr>
            </a:outerShdw>
          </a:effectLst>
        </p:spPr>
        <p:txBody>
          <a:bodyPr lIns="0" tIns="0" rIns="0" bIns="0" anchor="ctr"/>
          <a:lstStyle/>
          <a:p>
            <a:pPr>
              <a:spcBef>
                <a:spcPts val="663"/>
              </a:spcBef>
            </a:pPr>
            <a:r>
              <a:rPr lang="en-US" sz="3600" dirty="0">
                <a:solidFill>
                  <a:schemeClr val="tx1"/>
                </a:solidFill>
                <a:latin typeface="Arial Bold" charset="0"/>
                <a:ea typeface="ＭＳ Ｐゴシック" charset="0"/>
                <a:cs typeface="Arial Bold" charset="0"/>
                <a:sym typeface="Arial Bold" charset="0"/>
              </a:rPr>
              <a:t>NOTE: Patient</a:t>
            </a:r>
            <a:r>
              <a:rPr lang="ja-JP" altLang="en-US" sz="3600" dirty="0">
                <a:solidFill>
                  <a:schemeClr val="tx1"/>
                </a:solidFill>
                <a:latin typeface="Arial"/>
                <a:ea typeface="ＭＳ Ｐゴシック" charset="0"/>
                <a:cs typeface="Arial Bold" charset="0"/>
                <a:sym typeface="Arial Bold" charset="0"/>
              </a:rPr>
              <a:t>’</a:t>
            </a:r>
            <a:r>
              <a:rPr lang="en-US" sz="3600" dirty="0">
                <a:solidFill>
                  <a:schemeClr val="tx1"/>
                </a:solidFill>
                <a:latin typeface="Arial Bold" charset="0"/>
                <a:ea typeface="ＭＳ Ｐゴシック" charset="0"/>
                <a:cs typeface="Arial Bold" charset="0"/>
                <a:sym typeface="Arial Bold" charset="0"/>
              </a:rPr>
              <a:t>s cannot be lowered or raised in a horizontal position using this technique.</a:t>
            </a:r>
          </a:p>
        </p:txBody>
      </p:sp>
      <p:pic>
        <p:nvPicPr>
          <p:cNvPr id="37896" name="Picture 8"/>
          <p:cNvPicPr>
            <a:picLocks noChangeAspect="1"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4597400" y="5480050"/>
            <a:ext cx="5029200" cy="3854450"/>
          </a:xfrm>
          <a:prstGeom prst="rect">
            <a:avLst/>
          </a:prstGeom>
          <a:noFill/>
          <a:ln w="38100" cap="flat">
            <a:solidFill>
              <a:schemeClr val="tx1"/>
            </a:solidFill>
            <a:prstDash val="solid"/>
            <a:miter lim="800000"/>
            <a:headEnd/>
            <a:tailEnd/>
          </a:ln>
          <a:effectLst>
            <a:outerShdw blurRad="127000" dist="152400" dir="2700000" algn="ctr" rotWithShape="0">
              <a:srgbClr val="000000">
                <a:alpha val="79999"/>
              </a:srgbClr>
            </a:outerShdw>
          </a:effectLst>
          <a:extLst>
            <a:ext uri="{909E8E84-426E-40dd-AFC4-6F175D3DCCD1}">
              <a14:hiddenFill xmlns:a14="http://schemas.microsoft.com/office/drawing/2010/main" xmlns="">
                <a:solidFill>
                  <a:srgbClr val="FFFFFF"/>
                </a:solidFill>
              </a14:hiddenFill>
            </a:ext>
          </a:extLst>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A2E147A1-FA6F-8D41-8861-2FE81A4883A1}" type="slidenum">
              <a:rPr lang="en-US"/>
              <a:pPr/>
              <a:t>37</a:t>
            </a:fld>
            <a:endParaRPr lang="en-US"/>
          </a:p>
        </p:txBody>
      </p:sp>
      <p:pic>
        <p:nvPicPr>
          <p:cNvPr id="38913"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38914"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38915"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38916" name="Rectangle 4"/>
          <p:cNvSpPr>
            <a:spLocks noGrp="1" noChangeArrowheads="1"/>
          </p:cNvSpPr>
          <p:nvPr>
            <p:ph type="title"/>
          </p:nvPr>
        </p:nvSpPr>
        <p:spPr>
          <a:ln/>
        </p:spPr>
        <p:txBody>
          <a:bodyPr/>
          <a:lstStyle/>
          <a:p>
            <a:r>
              <a:rPr lang="en-US"/>
              <a:t>Ladder Slide &amp; Basket</a:t>
            </a:r>
          </a:p>
        </p:txBody>
      </p:sp>
      <p:sp>
        <p:nvSpPr>
          <p:cNvPr id="38917" name="Rectangle 5"/>
          <p:cNvSpPr>
            <a:spLocks noGrp="1" noChangeArrowheads="1"/>
          </p:cNvSpPr>
          <p:nvPr>
            <p:ph type="body" idx="1"/>
          </p:nvPr>
        </p:nvSpPr>
        <p:spPr>
          <a:ln/>
        </p:spPr>
        <p:txBody>
          <a:bodyPr/>
          <a:lstStyle/>
          <a:p>
            <a:pPr marL="342900" indent="-342900">
              <a:spcBef>
                <a:spcPct val="0"/>
              </a:spcBef>
              <a:buClr>
                <a:srgbClr val="993300"/>
              </a:buClr>
              <a:buSzPct val="50000"/>
              <a:buFont typeface="Monotype Sorts" charset="0"/>
              <a:buChar char="n"/>
            </a:pPr>
            <a:r>
              <a:rPr lang="en-US" sz="3600">
                <a:solidFill>
                  <a:srgbClr val="010000"/>
                </a:solidFill>
              </a:rPr>
              <a:t>The rungs should be secured using clove hitches and round turns at the point where the butt end of the fly section meets the bed section. </a:t>
            </a:r>
          </a:p>
          <a:p>
            <a:pPr marL="342900" indent="-342900">
              <a:spcBef>
                <a:spcPts val="700"/>
              </a:spcBef>
              <a:buClr>
                <a:srgbClr val="993300"/>
              </a:buClr>
              <a:buSzPct val="50000"/>
              <a:buFont typeface="Monotype Sorts" charset="0"/>
              <a:buChar char="n"/>
            </a:pPr>
            <a:endParaRPr lang="en-US" sz="3600">
              <a:solidFill>
                <a:srgbClr val="010000"/>
              </a:solidFill>
            </a:endParaRPr>
          </a:p>
          <a:p>
            <a:pPr marL="342900" indent="-342900">
              <a:spcBef>
                <a:spcPts val="700"/>
              </a:spcBef>
              <a:buClr>
                <a:srgbClr val="993300"/>
              </a:buClr>
              <a:buSzPct val="50000"/>
              <a:buFont typeface="Monotype Sorts" charset="0"/>
              <a:buChar char="n"/>
            </a:pPr>
            <a:r>
              <a:rPr lang="en-US" sz="3600">
                <a:solidFill>
                  <a:srgbClr val="010000"/>
                </a:solidFill>
              </a:rPr>
              <a:t>Position the ladder so that the tips rest slightly above the windowsill, roof edge or parapet wall.  Point out that this is a different tip position than the ladder raise mentioned above,</a:t>
            </a:r>
          </a:p>
          <a:p>
            <a:pPr marL="342900" indent="-342900">
              <a:spcBef>
                <a:spcPts val="700"/>
              </a:spcBef>
              <a:buClr>
                <a:srgbClr val="993300"/>
              </a:buClr>
              <a:buSzPct val="50000"/>
              <a:buFont typeface="Monotype Sorts" charset="0"/>
              <a:buChar char="n"/>
            </a:pPr>
            <a:endParaRPr lang="en-US" sz="3600">
              <a:solidFill>
                <a:srgbClr val="010000"/>
              </a:solidFill>
            </a:endParaRPr>
          </a:p>
          <a:p>
            <a:pPr marL="342900" indent="-342900">
              <a:spcBef>
                <a:spcPts val="700"/>
              </a:spcBef>
              <a:buClr>
                <a:srgbClr val="993300"/>
              </a:buClr>
              <a:buSzPct val="50000"/>
              <a:buFont typeface="Monotype Sorts" charset="0"/>
              <a:buChar char="n"/>
            </a:pPr>
            <a:r>
              <a:rPr lang="en-US" sz="3600">
                <a:solidFill>
                  <a:srgbClr val="010000"/>
                </a:solidFill>
              </a:rPr>
              <a:t>At the upper level a minimum of three rescuers shall rig the victim into the stokes basket in the same manner as preparing for a vertical lower.</a:t>
            </a:r>
          </a:p>
        </p:txBody>
      </p:sp>
      <p:sp>
        <p:nvSpPr>
          <p:cNvPr id="38918"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25030C66-DE4D-A147-AE0A-803D585AE862}" type="slidenum">
              <a:rPr lang="en-US" sz="1800">
                <a:latin typeface="Arial" charset="0"/>
                <a:cs typeface="Arial" charset="0"/>
                <a:sym typeface="Arial" charset="0"/>
              </a:rPr>
              <a:pPr algn="ctr"/>
              <a:t>37</a:t>
            </a:fld>
            <a:endParaRPr lang="en-US" sz="1800">
              <a:latin typeface="Arial" charset="0"/>
              <a:cs typeface="Arial" charset="0"/>
              <a:sym typeface="Arial" charset="0"/>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0"/>
          </p:nvPr>
        </p:nvSpPr>
        <p:spPr/>
        <p:txBody>
          <a:bodyPr/>
          <a:lstStyle/>
          <a:p>
            <a:fld id="{B6B48905-7135-3B4F-ABE1-7E4150ADA45E}" type="slidenum">
              <a:rPr lang="en-US"/>
              <a:pPr/>
              <a:t>38</a:t>
            </a:fld>
            <a:endParaRPr lang="en-US"/>
          </a:p>
        </p:txBody>
      </p:sp>
      <p:pic>
        <p:nvPicPr>
          <p:cNvPr id="39937"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39938"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39939"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39940" name="Rectangle 4"/>
          <p:cNvSpPr>
            <a:spLocks noGrp="1" noChangeArrowheads="1"/>
          </p:cNvSpPr>
          <p:nvPr>
            <p:ph type="title"/>
          </p:nvPr>
        </p:nvSpPr>
        <p:spPr>
          <a:ln/>
        </p:spPr>
        <p:txBody>
          <a:bodyPr/>
          <a:lstStyle/>
          <a:p>
            <a:r>
              <a:rPr lang="en-US"/>
              <a:t>Ladder Slide &amp; Basket</a:t>
            </a:r>
          </a:p>
        </p:txBody>
      </p:sp>
      <p:sp>
        <p:nvSpPr>
          <p:cNvPr id="39941" name="Rectangle 5"/>
          <p:cNvSpPr>
            <a:spLocks noGrp="1" noChangeArrowheads="1"/>
          </p:cNvSpPr>
          <p:nvPr>
            <p:ph type="body" idx="1"/>
          </p:nvPr>
        </p:nvSpPr>
        <p:spPr>
          <a:xfrm>
            <a:off x="2222500" y="1460500"/>
            <a:ext cx="10909300" cy="7877175"/>
          </a:xfrm>
          <a:ln/>
        </p:spPr>
        <p:txBody>
          <a:bodyPr/>
          <a:lstStyle/>
          <a:p>
            <a:pPr marL="342900" indent="-342900">
              <a:spcBef>
                <a:spcPct val="0"/>
              </a:spcBef>
              <a:buClr>
                <a:srgbClr val="993300"/>
              </a:buClr>
              <a:buSzPct val="50000"/>
              <a:buFont typeface="Monotype Sorts" charset="0"/>
              <a:buChar char="n"/>
            </a:pPr>
            <a:r>
              <a:rPr lang="en-US" sz="3200" dirty="0">
                <a:solidFill>
                  <a:srgbClr val="010000"/>
                </a:solidFill>
              </a:rPr>
              <a:t>Secure main line and belay line to the stokes </a:t>
            </a:r>
            <a:r>
              <a:rPr lang="en-US" sz="3200" dirty="0" smtClean="0">
                <a:solidFill>
                  <a:srgbClr val="010000"/>
                </a:solidFill>
              </a:rPr>
              <a:t>basket</a:t>
            </a:r>
          </a:p>
          <a:p>
            <a:pPr marL="0" indent="0">
              <a:spcBef>
                <a:spcPct val="0"/>
              </a:spcBef>
              <a:buClr>
                <a:srgbClr val="993300"/>
              </a:buClr>
              <a:buSzPct val="50000"/>
              <a:buNone/>
            </a:pPr>
            <a:r>
              <a:rPr lang="en-US" sz="3200" dirty="0" smtClean="0">
                <a:solidFill>
                  <a:srgbClr val="010000"/>
                </a:solidFill>
              </a:rPr>
              <a:t>using </a:t>
            </a:r>
            <a:r>
              <a:rPr lang="en-US" sz="3200" dirty="0">
                <a:solidFill>
                  <a:srgbClr val="010000"/>
                </a:solidFill>
              </a:rPr>
              <a:t>the vertical </a:t>
            </a:r>
            <a:r>
              <a:rPr lang="en-US" sz="3200" dirty="0" smtClean="0">
                <a:solidFill>
                  <a:srgbClr val="010000"/>
                </a:solidFill>
              </a:rPr>
              <a:t>lowering</a:t>
            </a:r>
          </a:p>
          <a:p>
            <a:pPr marL="0" indent="0">
              <a:spcBef>
                <a:spcPct val="0"/>
              </a:spcBef>
              <a:buClr>
                <a:srgbClr val="993300"/>
              </a:buClr>
              <a:buSzPct val="50000"/>
              <a:buNone/>
            </a:pPr>
            <a:r>
              <a:rPr lang="en-US" sz="3200" dirty="0" smtClean="0">
                <a:solidFill>
                  <a:srgbClr val="010000"/>
                </a:solidFill>
              </a:rPr>
              <a:t>method</a:t>
            </a:r>
            <a:r>
              <a:rPr lang="en-US" sz="3200" dirty="0">
                <a:solidFill>
                  <a:srgbClr val="010000"/>
                </a:solidFill>
              </a:rPr>
              <a:t>.</a:t>
            </a:r>
          </a:p>
          <a:p>
            <a:pPr marL="342900" indent="-342900">
              <a:spcBef>
                <a:spcPts val="700"/>
              </a:spcBef>
              <a:buClr>
                <a:srgbClr val="993300"/>
              </a:buClr>
              <a:buSzPct val="50000"/>
              <a:buFont typeface="Monotype Sorts" charset="0"/>
              <a:buChar char="n"/>
            </a:pPr>
            <a:endParaRPr lang="en-US" sz="3200" dirty="0">
              <a:solidFill>
                <a:srgbClr val="010000"/>
              </a:solidFill>
            </a:endParaRPr>
          </a:p>
          <a:p>
            <a:pPr marL="342900" indent="-342900">
              <a:spcBef>
                <a:spcPts val="700"/>
              </a:spcBef>
              <a:buClr>
                <a:srgbClr val="993300"/>
              </a:buClr>
              <a:buSzPct val="50000"/>
              <a:buFont typeface="Monotype Sorts" charset="0"/>
              <a:buChar char="n"/>
            </a:pPr>
            <a:endParaRPr lang="en-US" sz="3200" dirty="0">
              <a:solidFill>
                <a:srgbClr val="010000"/>
              </a:solidFill>
            </a:endParaRPr>
          </a:p>
          <a:p>
            <a:pPr marL="342900" indent="-342900">
              <a:spcBef>
                <a:spcPts val="700"/>
              </a:spcBef>
              <a:buClr>
                <a:srgbClr val="993300"/>
              </a:buClr>
              <a:buSzPct val="50000"/>
              <a:buFont typeface="Monotype Sorts" charset="0"/>
              <a:buChar char="n"/>
            </a:pPr>
            <a:endParaRPr lang="en-US" sz="3200" dirty="0">
              <a:solidFill>
                <a:srgbClr val="010000"/>
              </a:solidFill>
            </a:endParaRPr>
          </a:p>
          <a:p>
            <a:pPr marL="0" indent="0">
              <a:spcBef>
                <a:spcPts val="700"/>
              </a:spcBef>
              <a:buClr>
                <a:srgbClr val="993300"/>
              </a:buClr>
              <a:buSzPct val="50000"/>
              <a:buNone/>
            </a:pPr>
            <a:endParaRPr lang="en-US" sz="3200" dirty="0">
              <a:solidFill>
                <a:srgbClr val="010000"/>
              </a:solidFill>
            </a:endParaRPr>
          </a:p>
          <a:p>
            <a:pPr marL="342900" indent="-342900">
              <a:spcBef>
                <a:spcPts val="700"/>
              </a:spcBef>
              <a:buClr>
                <a:srgbClr val="993300"/>
              </a:buClr>
              <a:buSzPct val="50000"/>
              <a:buFont typeface="Monotype Sorts" charset="0"/>
              <a:buChar char="n"/>
            </a:pPr>
            <a:r>
              <a:rPr lang="en-US" sz="3200" dirty="0">
                <a:solidFill>
                  <a:srgbClr val="010000"/>
                </a:solidFill>
              </a:rPr>
              <a:t>Secure both lines to separate anchors and appropriate lowering devices. </a:t>
            </a:r>
          </a:p>
        </p:txBody>
      </p:sp>
      <p:sp>
        <p:nvSpPr>
          <p:cNvPr id="39942"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613AD52C-AF75-474D-9C0F-44558834993D}" type="slidenum">
              <a:rPr lang="en-US" sz="1800">
                <a:latin typeface="Arial" charset="0"/>
                <a:cs typeface="Arial" charset="0"/>
                <a:sym typeface="Arial" charset="0"/>
              </a:rPr>
              <a:pPr algn="ctr"/>
              <a:t>38</a:t>
            </a:fld>
            <a:endParaRPr lang="en-US" sz="1800">
              <a:latin typeface="Arial" charset="0"/>
              <a:cs typeface="Arial" charset="0"/>
              <a:sym typeface="Arial" charset="0"/>
            </a:endParaRPr>
          </a:p>
        </p:txBody>
      </p:sp>
      <p:pic>
        <p:nvPicPr>
          <p:cNvPr id="39943" name="Picture 7"/>
          <p:cNvPicPr>
            <a:picLocks noChangeAspect="1"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8026400" y="2095500"/>
            <a:ext cx="4471988" cy="2971800"/>
          </a:xfrm>
          <a:prstGeom prst="rect">
            <a:avLst/>
          </a:prstGeom>
          <a:noFill/>
          <a:ln w="38100" cap="flat">
            <a:solidFill>
              <a:schemeClr val="tx1"/>
            </a:solidFill>
            <a:prstDash val="solid"/>
            <a:miter lim="800000"/>
            <a:headEnd/>
            <a:tailEnd/>
          </a:ln>
          <a:effectLst>
            <a:outerShdw blurRad="127000" dist="152400" dir="2700000" algn="ctr" rotWithShape="0">
              <a:srgbClr val="000000">
                <a:alpha val="79999"/>
              </a:srgbClr>
            </a:outerShdw>
          </a:effectLst>
          <a:extLst>
            <a:ext uri="{909E8E84-426E-40dd-AFC4-6F175D3DCCD1}">
              <a14:hiddenFill xmlns:a14="http://schemas.microsoft.com/office/drawing/2010/main" xmlns="">
                <a:solidFill>
                  <a:srgbClr val="FFFFFF"/>
                </a:solidFill>
              </a14:hiddenFill>
            </a:ext>
          </a:extLst>
        </p:spPr>
      </p:pic>
      <p:pic>
        <p:nvPicPr>
          <p:cNvPr id="39944" name="Picture 8"/>
          <p:cNvPicPr>
            <a:picLocks noChangeAspect="1" noChangeArrowheads="1"/>
          </p:cNvPicPr>
          <p:nvPr/>
        </p:nvPicPr>
        <p:blipFill>
          <a:blip r:embed="rId5" cstate="screen">
            <a:extLst>
              <a:ext uri="{28A0092B-C50C-407E-A947-70E740481C1C}">
                <a14:useLocalDpi xmlns:a14="http://schemas.microsoft.com/office/drawing/2010/main" xmlns="" val="0"/>
              </a:ext>
            </a:extLst>
          </a:blip>
          <a:srcRect/>
          <a:stretch>
            <a:fillRect/>
          </a:stretch>
        </p:blipFill>
        <p:spPr bwMode="auto">
          <a:xfrm>
            <a:off x="6324600" y="6170613"/>
            <a:ext cx="4470400" cy="2974975"/>
          </a:xfrm>
          <a:prstGeom prst="rect">
            <a:avLst/>
          </a:prstGeom>
          <a:noFill/>
          <a:ln w="38100" cap="flat">
            <a:solidFill>
              <a:schemeClr val="tx1"/>
            </a:solidFill>
            <a:prstDash val="solid"/>
            <a:miter lim="800000"/>
            <a:headEnd/>
            <a:tailEnd/>
          </a:ln>
          <a:effectLst>
            <a:outerShdw blurRad="127000" dist="152400" dir="2700000" algn="ctr" rotWithShape="0">
              <a:srgbClr val="000000">
                <a:alpha val="79999"/>
              </a:srgbClr>
            </a:outerShdw>
          </a:effectLst>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D0E63797-F605-1A4A-80E8-FA10E98F09B1}" type="slidenum">
              <a:rPr lang="en-US"/>
              <a:pPr/>
              <a:t>39</a:t>
            </a:fld>
            <a:endParaRPr lang="en-US"/>
          </a:p>
        </p:txBody>
      </p:sp>
      <p:pic>
        <p:nvPicPr>
          <p:cNvPr id="40961"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40962"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40963"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0964" name="Rectangle 4"/>
          <p:cNvSpPr>
            <a:spLocks noGrp="1" noChangeArrowheads="1"/>
          </p:cNvSpPr>
          <p:nvPr>
            <p:ph type="title"/>
          </p:nvPr>
        </p:nvSpPr>
        <p:spPr>
          <a:ln/>
        </p:spPr>
        <p:txBody>
          <a:bodyPr/>
          <a:lstStyle/>
          <a:p>
            <a:r>
              <a:rPr lang="en-US"/>
              <a:t>Ladder Slide &amp; Basket</a:t>
            </a:r>
          </a:p>
        </p:txBody>
      </p:sp>
      <p:sp>
        <p:nvSpPr>
          <p:cNvPr id="40965" name="Rectangle 5"/>
          <p:cNvSpPr>
            <a:spLocks noGrp="1" noChangeArrowheads="1"/>
          </p:cNvSpPr>
          <p:nvPr>
            <p:ph type="body" idx="1"/>
          </p:nvPr>
        </p:nvSpPr>
        <p:spPr>
          <a:ln/>
        </p:spPr>
        <p:txBody>
          <a:bodyPr/>
          <a:lstStyle/>
          <a:p>
            <a:pPr marL="342900" indent="-342900">
              <a:spcBef>
                <a:spcPct val="0"/>
              </a:spcBef>
              <a:buClr>
                <a:srgbClr val="993300"/>
              </a:buClr>
              <a:buSzPct val="50000"/>
              <a:buFont typeface="Monotype Sorts" charset="0"/>
              <a:buChar char="n"/>
            </a:pPr>
            <a:r>
              <a:rPr lang="en-US" sz="3600">
                <a:solidFill>
                  <a:srgbClr val="010000"/>
                </a:solidFill>
              </a:rPr>
              <a:t>While one rescuer heels the butt end of the ladder, another rescuer shall climb the ladder to a position eye level to the window sill, roof edge or top of parapet wall and lock-off on the ladder until the basket is setting on the edge of the window sill, roof edge or parapet wall.</a:t>
            </a:r>
          </a:p>
        </p:txBody>
      </p:sp>
      <p:sp>
        <p:nvSpPr>
          <p:cNvPr id="40966"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AD90AF08-F9E0-EA4C-BE8C-9A0A9275E3B6}" type="slidenum">
              <a:rPr lang="en-US" sz="1800">
                <a:latin typeface="Arial" charset="0"/>
                <a:cs typeface="Arial" charset="0"/>
                <a:sym typeface="Arial" charset="0"/>
              </a:rPr>
              <a:pPr algn="ctr"/>
              <a:t>39</a:t>
            </a:fld>
            <a:endParaRPr lang="en-US" sz="1800">
              <a:latin typeface="Arial" charset="0"/>
              <a:cs typeface="Arial" charset="0"/>
              <a:sym typeface="Arial" charset="0"/>
            </a:endParaRPr>
          </a:p>
        </p:txBody>
      </p:sp>
      <p:pic>
        <p:nvPicPr>
          <p:cNvPr id="40967" name="Picture 7"/>
          <p:cNvPicPr>
            <a:picLocks noChangeAspect="1"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4051300" y="4914900"/>
            <a:ext cx="5765800" cy="4495800"/>
          </a:xfrm>
          <a:prstGeom prst="rect">
            <a:avLst/>
          </a:prstGeom>
          <a:noFill/>
          <a:ln w="38100" cap="flat">
            <a:solidFill>
              <a:schemeClr val="tx1"/>
            </a:solidFill>
            <a:prstDash val="solid"/>
            <a:miter lim="800000"/>
            <a:headEnd/>
            <a:tailEnd/>
          </a:ln>
          <a:effectLst>
            <a:outerShdw blurRad="127000" dist="152400" dir="2700000" algn="ctr" rotWithShape="0">
              <a:srgbClr val="000000">
                <a:alpha val="79999"/>
              </a:srgbClr>
            </a:outerShdw>
          </a:effectLst>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AB738F6C-17C5-A440-ADDC-D1013FC75427}" type="slidenum">
              <a:rPr lang="en-US"/>
              <a:pPr/>
              <a:t>4</a:t>
            </a:fld>
            <a:endParaRPr lang="en-US"/>
          </a:p>
        </p:txBody>
      </p:sp>
      <p:pic>
        <p:nvPicPr>
          <p:cNvPr id="5121"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5122"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5123"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5124" name="Rectangle 4"/>
          <p:cNvSpPr>
            <a:spLocks noGrp="1" noChangeArrowheads="1"/>
          </p:cNvSpPr>
          <p:nvPr>
            <p:ph type="title"/>
          </p:nvPr>
        </p:nvSpPr>
        <p:spPr>
          <a:ln/>
        </p:spPr>
        <p:txBody>
          <a:bodyPr/>
          <a:lstStyle/>
          <a:p>
            <a:r>
              <a:rPr lang="en-US"/>
              <a:t>Enabling Objectives</a:t>
            </a:r>
          </a:p>
        </p:txBody>
      </p:sp>
      <p:sp>
        <p:nvSpPr>
          <p:cNvPr id="5125" name="Rectangle 5"/>
          <p:cNvSpPr>
            <a:spLocks noGrp="1" noChangeArrowheads="1"/>
          </p:cNvSpPr>
          <p:nvPr>
            <p:ph type="body" idx="1"/>
          </p:nvPr>
        </p:nvSpPr>
        <p:spPr>
          <a:ln/>
        </p:spPr>
        <p:txBody>
          <a:bodyPr/>
          <a:lstStyle/>
          <a:p>
            <a:pPr marL="342900" indent="-342900">
              <a:spcBef>
                <a:spcPct val="0"/>
              </a:spcBef>
              <a:buClr>
                <a:srgbClr val="993300"/>
              </a:buClr>
              <a:buSzPct val="50000"/>
              <a:buFont typeface="Monotype Sorts" charset="0"/>
              <a:buChar char="n"/>
            </a:pPr>
            <a:r>
              <a:rPr lang="en-US" sz="3600">
                <a:solidFill>
                  <a:schemeClr val="tx1"/>
                </a:solidFill>
              </a:rPr>
              <a:t>The Technical Rescuer candidate, when given the appropriate equipment, shall correctly demonstrate the construction of a ladder hinge.</a:t>
            </a:r>
          </a:p>
          <a:p>
            <a:pPr marL="342900" indent="-342900">
              <a:spcBef>
                <a:spcPts val="700"/>
              </a:spcBef>
              <a:buFont typeface="Arial" charset="0"/>
              <a:buNone/>
            </a:pPr>
            <a:endParaRPr lang="en-US" sz="3600">
              <a:solidFill>
                <a:schemeClr val="tx1"/>
              </a:solidFill>
            </a:endParaRPr>
          </a:p>
          <a:p>
            <a:pPr marL="342900" indent="-342900">
              <a:spcBef>
                <a:spcPts val="700"/>
              </a:spcBef>
              <a:buClr>
                <a:srgbClr val="993300"/>
              </a:buClr>
              <a:buSzPct val="50000"/>
              <a:buFont typeface="Monotype Sorts" charset="0"/>
              <a:buChar char="n"/>
            </a:pPr>
            <a:r>
              <a:rPr lang="en-US" sz="3600">
                <a:solidFill>
                  <a:schemeClr val="tx1"/>
                </a:solidFill>
              </a:rPr>
              <a:t>The Technical Rescuer candidate, when given the appropriate equipment, shall correctly demonstrate the construction of a ladder slide.</a:t>
            </a:r>
          </a:p>
          <a:p>
            <a:pPr marL="342900" indent="-342900">
              <a:spcBef>
                <a:spcPts val="700"/>
              </a:spcBef>
              <a:buFont typeface="Arial" charset="0"/>
              <a:buNone/>
            </a:pPr>
            <a:endParaRPr lang="en-US" sz="3600">
              <a:solidFill>
                <a:schemeClr val="tx1"/>
              </a:solidFill>
            </a:endParaRPr>
          </a:p>
          <a:p>
            <a:pPr marL="342900" indent="-342900">
              <a:spcBef>
                <a:spcPts val="700"/>
              </a:spcBef>
              <a:buClr>
                <a:srgbClr val="993300"/>
              </a:buClr>
              <a:buSzPct val="50000"/>
              <a:buFont typeface="Monotype Sorts" charset="0"/>
              <a:buChar char="n"/>
            </a:pPr>
            <a:r>
              <a:rPr lang="en-US" sz="3600">
                <a:solidFill>
                  <a:schemeClr val="tx1"/>
                </a:solidFill>
              </a:rPr>
              <a:t>The Technical Rescuer candidate, when given the appropriate equipment, shall correctly demonstrate the construction of a ladder-as-a-derrick.</a:t>
            </a:r>
          </a:p>
        </p:txBody>
      </p:sp>
      <p:sp>
        <p:nvSpPr>
          <p:cNvPr id="5126"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31D80011-9927-4C4A-887D-5875EC4DD0E6}" type="slidenum">
              <a:rPr lang="en-US" sz="1800">
                <a:latin typeface="Arial" charset="0"/>
                <a:cs typeface="Arial" charset="0"/>
                <a:sym typeface="Arial" charset="0"/>
              </a:rPr>
              <a:pPr algn="ctr"/>
              <a:t>4</a:t>
            </a:fld>
            <a:endParaRPr lang="en-US" sz="1800">
              <a:latin typeface="Arial" charset="0"/>
              <a:cs typeface="Arial" charset="0"/>
              <a:sym typeface="Arial" charset="0"/>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A37CC042-A0C5-D340-BD2F-2B9CEB3686E1}" type="slidenum">
              <a:rPr lang="en-US"/>
              <a:pPr/>
              <a:t>40</a:t>
            </a:fld>
            <a:endParaRPr lang="en-US"/>
          </a:p>
        </p:txBody>
      </p:sp>
      <p:pic>
        <p:nvPicPr>
          <p:cNvPr id="41985"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41986"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41987"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1988" name="Rectangle 4"/>
          <p:cNvSpPr>
            <a:spLocks noGrp="1" noChangeArrowheads="1"/>
          </p:cNvSpPr>
          <p:nvPr>
            <p:ph type="title"/>
          </p:nvPr>
        </p:nvSpPr>
        <p:spPr>
          <a:ln/>
        </p:spPr>
        <p:txBody>
          <a:bodyPr/>
          <a:lstStyle/>
          <a:p>
            <a:r>
              <a:rPr lang="en-US"/>
              <a:t>Ladder Slide &amp; Basket</a:t>
            </a:r>
          </a:p>
        </p:txBody>
      </p:sp>
      <p:sp>
        <p:nvSpPr>
          <p:cNvPr id="41989" name="Rectangle 5"/>
          <p:cNvSpPr>
            <a:spLocks noGrp="1" noChangeArrowheads="1"/>
          </p:cNvSpPr>
          <p:nvPr>
            <p:ph type="body" idx="1"/>
          </p:nvPr>
        </p:nvSpPr>
        <p:spPr>
          <a:xfrm>
            <a:off x="2222500" y="1460500"/>
            <a:ext cx="10464800" cy="7937500"/>
          </a:xfrm>
          <a:ln/>
        </p:spPr>
        <p:txBody>
          <a:bodyPr/>
          <a:lstStyle/>
          <a:p>
            <a:pPr marL="342900" indent="-342900">
              <a:spcBef>
                <a:spcPct val="0"/>
              </a:spcBef>
              <a:buClr>
                <a:srgbClr val="993300"/>
              </a:buClr>
              <a:buSzPct val="50000"/>
              <a:buFont typeface="Monotype Sorts" charset="0"/>
              <a:buChar char="n"/>
            </a:pPr>
            <a:r>
              <a:rPr lang="en-US" sz="3500">
                <a:solidFill>
                  <a:schemeClr val="tx1"/>
                </a:solidFill>
              </a:rPr>
              <a:t>Two rescuers will be needed to pass the victim out to the rescuers on the ladder while a third rescuer controls the main line lowering system.</a:t>
            </a:r>
          </a:p>
          <a:p>
            <a:pPr marL="342900" indent="-342900">
              <a:spcBef>
                <a:spcPts val="700"/>
              </a:spcBef>
              <a:buClr>
                <a:srgbClr val="993300"/>
              </a:buClr>
              <a:buSzPct val="50000"/>
              <a:buFont typeface="Monotype Sorts" charset="0"/>
              <a:buChar char="n"/>
            </a:pPr>
            <a:endParaRPr lang="en-US" sz="3500">
              <a:solidFill>
                <a:schemeClr val="tx1"/>
              </a:solidFill>
            </a:endParaRPr>
          </a:p>
          <a:p>
            <a:pPr marL="342900" indent="-342900">
              <a:spcBef>
                <a:spcPts val="700"/>
              </a:spcBef>
              <a:buClr>
                <a:srgbClr val="993300"/>
              </a:buClr>
              <a:buSzPct val="50000"/>
              <a:buFont typeface="Monotype Sorts" charset="0"/>
              <a:buChar char="n"/>
            </a:pPr>
            <a:r>
              <a:rPr lang="en-US" sz="3500">
                <a:solidFill>
                  <a:srgbClr val="010000"/>
                </a:solidFill>
              </a:rPr>
              <a:t>Once the rescuer on the ladder has secured control of the basket, one of the upper level rescuers will control the belay line while the other rescuer will act as a spotter and safety officer and will be responsible for giving the appropriate lowering commands until the victim and rescuer safely reach the ground.  </a:t>
            </a:r>
          </a:p>
          <a:p>
            <a:pPr marL="342900" indent="-342900">
              <a:spcBef>
                <a:spcPts val="700"/>
              </a:spcBef>
              <a:buClr>
                <a:srgbClr val="993300"/>
              </a:buClr>
              <a:buSzPct val="50000"/>
              <a:buFont typeface="Monotype Sorts" charset="0"/>
              <a:buChar char="n"/>
            </a:pPr>
            <a:endParaRPr lang="en-US" sz="3500">
              <a:solidFill>
                <a:srgbClr val="010000"/>
              </a:solidFill>
            </a:endParaRPr>
          </a:p>
          <a:p>
            <a:pPr marL="342900" indent="-342900">
              <a:spcBef>
                <a:spcPts val="700"/>
              </a:spcBef>
              <a:buClr>
                <a:srgbClr val="993300"/>
              </a:buClr>
              <a:buSzPct val="50000"/>
              <a:buFont typeface="Monotype Sorts" charset="0"/>
              <a:buChar char="n"/>
            </a:pPr>
            <a:r>
              <a:rPr lang="en-US" sz="3500">
                <a:solidFill>
                  <a:srgbClr val="010000"/>
                </a:solidFill>
              </a:rPr>
              <a:t>These are the same commands used for a vertical lowering operation.</a:t>
            </a:r>
          </a:p>
        </p:txBody>
      </p:sp>
      <p:sp>
        <p:nvSpPr>
          <p:cNvPr id="41990"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62F64DFB-78AF-4D47-BB71-1CDA55296D6F}" type="slidenum">
              <a:rPr lang="en-US" sz="1800">
                <a:latin typeface="Arial" charset="0"/>
                <a:cs typeface="Arial" charset="0"/>
                <a:sym typeface="Arial" charset="0"/>
              </a:rPr>
              <a:pPr algn="ctr"/>
              <a:t>40</a:t>
            </a:fld>
            <a:endParaRPr lang="en-US" sz="1800">
              <a:latin typeface="Arial" charset="0"/>
              <a:cs typeface="Arial" charset="0"/>
              <a:sym typeface="Arial" charset="0"/>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ED363013-1307-4E4E-8D8F-520E6C200920}" type="slidenum">
              <a:rPr lang="en-US"/>
              <a:pPr/>
              <a:t>41</a:t>
            </a:fld>
            <a:endParaRPr lang="en-US"/>
          </a:p>
        </p:txBody>
      </p:sp>
      <p:pic>
        <p:nvPicPr>
          <p:cNvPr id="43009"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43010"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43011"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3012" name="Rectangle 4"/>
          <p:cNvSpPr>
            <a:spLocks noGrp="1" noChangeArrowheads="1"/>
          </p:cNvSpPr>
          <p:nvPr>
            <p:ph type="title"/>
          </p:nvPr>
        </p:nvSpPr>
        <p:spPr>
          <a:ln/>
        </p:spPr>
        <p:txBody>
          <a:bodyPr/>
          <a:lstStyle/>
          <a:p>
            <a:r>
              <a:rPr lang="en-US"/>
              <a:t>Ladder Slide &amp; Basket</a:t>
            </a:r>
          </a:p>
        </p:txBody>
      </p:sp>
      <p:sp>
        <p:nvSpPr>
          <p:cNvPr id="43013" name="Rectangle 5"/>
          <p:cNvSpPr>
            <a:spLocks noGrp="1" noChangeArrowheads="1"/>
          </p:cNvSpPr>
          <p:nvPr>
            <p:ph type="body" idx="1"/>
          </p:nvPr>
        </p:nvSpPr>
        <p:spPr>
          <a:xfrm>
            <a:off x="2222500" y="1460500"/>
            <a:ext cx="10464800" cy="2273300"/>
          </a:xfrm>
          <a:ln/>
        </p:spPr>
        <p:txBody>
          <a:bodyPr/>
          <a:lstStyle/>
          <a:p>
            <a:pPr marL="342900" indent="-342900">
              <a:spcBef>
                <a:spcPct val="0"/>
              </a:spcBef>
              <a:buClr>
                <a:srgbClr val="993300"/>
              </a:buClr>
              <a:buSzPct val="50000"/>
              <a:buFont typeface="Monotype Sorts" charset="0"/>
              <a:buChar char="n"/>
            </a:pPr>
            <a:r>
              <a:rPr lang="en-US" sz="3600">
                <a:solidFill>
                  <a:schemeClr val="tx1"/>
                </a:solidFill>
              </a:rPr>
              <a:t>Appropriate friction devices, or other suitable means should be used when lowering the patient to keep the weight of the patient off the person on the ladder.</a:t>
            </a:r>
          </a:p>
        </p:txBody>
      </p:sp>
      <p:sp>
        <p:nvSpPr>
          <p:cNvPr id="43014"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7ED03E3A-AE2D-A54D-8B75-60E1417F408C}" type="slidenum">
              <a:rPr lang="en-US" sz="1800">
                <a:latin typeface="Arial" charset="0"/>
                <a:cs typeface="Arial" charset="0"/>
                <a:sym typeface="Arial" charset="0"/>
              </a:rPr>
              <a:pPr algn="ctr"/>
              <a:t>41</a:t>
            </a:fld>
            <a:endParaRPr lang="en-US" sz="1800">
              <a:latin typeface="Arial" charset="0"/>
              <a:cs typeface="Arial" charset="0"/>
              <a:sym typeface="Arial" charset="0"/>
            </a:endParaRPr>
          </a:p>
        </p:txBody>
      </p:sp>
      <p:pic>
        <p:nvPicPr>
          <p:cNvPr id="43015" name="Picture 7"/>
          <p:cNvPicPr>
            <a:picLocks noChangeAspect="1"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3657600" y="3810000"/>
            <a:ext cx="6464300" cy="5514975"/>
          </a:xfrm>
          <a:prstGeom prst="rect">
            <a:avLst/>
          </a:prstGeom>
          <a:noFill/>
          <a:ln w="38100" cap="flat">
            <a:solidFill>
              <a:schemeClr val="tx1"/>
            </a:solidFill>
            <a:prstDash val="solid"/>
            <a:miter lim="800000"/>
            <a:headEnd/>
            <a:tailEnd/>
          </a:ln>
          <a:effectLst>
            <a:outerShdw blurRad="127000" dist="152400" dir="2700000" algn="ctr" rotWithShape="0">
              <a:srgbClr val="000000">
                <a:alpha val="79999"/>
              </a:srgbClr>
            </a:outerShdw>
          </a:effectLst>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F4D5C787-3106-F64F-A978-A4059521DF81}" type="slidenum">
              <a:rPr lang="en-US"/>
              <a:pPr/>
              <a:t>42</a:t>
            </a:fld>
            <a:endParaRPr lang="en-US"/>
          </a:p>
        </p:txBody>
      </p:sp>
      <p:pic>
        <p:nvPicPr>
          <p:cNvPr id="44033"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44034"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44035"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4036" name="Rectangle 4"/>
          <p:cNvSpPr>
            <a:spLocks noGrp="1" noChangeArrowheads="1"/>
          </p:cNvSpPr>
          <p:nvPr>
            <p:ph type="title"/>
          </p:nvPr>
        </p:nvSpPr>
        <p:spPr>
          <a:ln/>
        </p:spPr>
        <p:txBody>
          <a:bodyPr/>
          <a:lstStyle/>
          <a:p>
            <a:r>
              <a:rPr lang="en-US"/>
              <a:t>Ladder-as-a-Derrick</a:t>
            </a:r>
          </a:p>
        </p:txBody>
      </p:sp>
      <p:sp>
        <p:nvSpPr>
          <p:cNvPr id="44037" name="Rectangle 5"/>
          <p:cNvSpPr>
            <a:spLocks noGrp="1" noChangeArrowheads="1"/>
          </p:cNvSpPr>
          <p:nvPr>
            <p:ph type="body" idx="1"/>
          </p:nvPr>
        </p:nvSpPr>
        <p:spPr>
          <a:xfrm>
            <a:off x="2222500" y="1460500"/>
            <a:ext cx="10464800" cy="4025900"/>
          </a:xfrm>
          <a:ln/>
        </p:spPr>
        <p:txBody>
          <a:bodyPr/>
          <a:lstStyle/>
          <a:p>
            <a:pPr marL="342900" indent="-342900">
              <a:spcBef>
                <a:spcPct val="0"/>
              </a:spcBef>
              <a:buClr>
                <a:srgbClr val="993300"/>
              </a:buClr>
              <a:buSzPct val="50000"/>
              <a:buFont typeface="Monotype Sorts" charset="0"/>
              <a:buChar char="n"/>
            </a:pPr>
            <a:r>
              <a:rPr lang="en-US" sz="3600">
                <a:solidFill>
                  <a:schemeClr val="tx1"/>
                </a:solidFill>
              </a:rPr>
              <a:t>The ladder-as-a-derrick can be used to lift weights, or used for lowering or raising patients being rescued.  </a:t>
            </a:r>
          </a:p>
          <a:p>
            <a:pPr marL="342900" indent="-342900">
              <a:spcBef>
                <a:spcPts val="700"/>
              </a:spcBef>
              <a:buClr>
                <a:srgbClr val="993300"/>
              </a:buClr>
              <a:buSzPct val="50000"/>
              <a:buFont typeface="Monotype Sorts" charset="0"/>
              <a:buChar char="n"/>
            </a:pPr>
            <a:endParaRPr lang="en-US" sz="3600">
              <a:solidFill>
                <a:schemeClr val="tx1"/>
              </a:solidFill>
            </a:endParaRPr>
          </a:p>
          <a:p>
            <a:pPr marL="342900" indent="-342900">
              <a:spcBef>
                <a:spcPts val="700"/>
              </a:spcBef>
              <a:buClr>
                <a:srgbClr val="993300"/>
              </a:buClr>
              <a:buSzPct val="50000"/>
              <a:buFont typeface="Monotype Sorts" charset="0"/>
              <a:buChar char="n"/>
            </a:pPr>
            <a:r>
              <a:rPr lang="en-US" sz="3600">
                <a:solidFill>
                  <a:schemeClr val="tx1"/>
                </a:solidFill>
              </a:rPr>
              <a:t>It is a very effective method of rescue when the patient needs to be lowered or raised in a horizontal position.</a:t>
            </a:r>
          </a:p>
        </p:txBody>
      </p:sp>
      <p:sp>
        <p:nvSpPr>
          <p:cNvPr id="44038"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7C18C0F4-B47A-D94E-81DD-671C126C8A44}" type="slidenum">
              <a:rPr lang="en-US" sz="1800">
                <a:latin typeface="Arial" charset="0"/>
                <a:cs typeface="Arial" charset="0"/>
                <a:sym typeface="Arial" charset="0"/>
              </a:rPr>
              <a:pPr algn="ctr"/>
              <a:t>42</a:t>
            </a:fld>
            <a:endParaRPr lang="en-US" sz="1800">
              <a:latin typeface="Arial" charset="0"/>
              <a:cs typeface="Arial" charset="0"/>
              <a:sym typeface="Arial" charset="0"/>
            </a:endParaRPr>
          </a:p>
        </p:txBody>
      </p:sp>
      <p:pic>
        <p:nvPicPr>
          <p:cNvPr id="44039" name="Picture 7"/>
          <p:cNvPicPr>
            <a:picLocks noChangeAspect="1"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3860800" y="5648325"/>
            <a:ext cx="5829300" cy="3876675"/>
          </a:xfrm>
          <a:prstGeom prst="rect">
            <a:avLst/>
          </a:prstGeom>
          <a:noFill/>
          <a:ln w="38100" cap="flat">
            <a:solidFill>
              <a:schemeClr val="tx1"/>
            </a:solidFill>
            <a:prstDash val="solid"/>
            <a:miter lim="800000"/>
            <a:headEnd/>
            <a:tailEnd/>
          </a:ln>
          <a:effectLst>
            <a:outerShdw blurRad="127000" dist="152400" dir="2700000" algn="ctr" rotWithShape="0">
              <a:srgbClr val="000000">
                <a:alpha val="79999"/>
              </a:srgbClr>
            </a:outerShdw>
          </a:effectLst>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5DCA8782-C87A-7D4E-B616-43CDD492BF13}" type="slidenum">
              <a:rPr lang="en-US"/>
              <a:pPr/>
              <a:t>43</a:t>
            </a:fld>
            <a:endParaRPr lang="en-US"/>
          </a:p>
        </p:txBody>
      </p:sp>
      <p:pic>
        <p:nvPicPr>
          <p:cNvPr id="45057"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45058"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45059"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5060" name="Rectangle 4"/>
          <p:cNvSpPr>
            <a:spLocks noGrp="1" noChangeArrowheads="1"/>
          </p:cNvSpPr>
          <p:nvPr>
            <p:ph type="title"/>
          </p:nvPr>
        </p:nvSpPr>
        <p:spPr>
          <a:ln/>
        </p:spPr>
        <p:txBody>
          <a:bodyPr/>
          <a:lstStyle/>
          <a:p>
            <a:r>
              <a:rPr lang="en-US"/>
              <a:t>Ladder-as-a-Derrick</a:t>
            </a:r>
          </a:p>
        </p:txBody>
      </p:sp>
      <p:sp>
        <p:nvSpPr>
          <p:cNvPr id="45061" name="Rectangle 5"/>
          <p:cNvSpPr>
            <a:spLocks noGrp="1" noChangeArrowheads="1"/>
          </p:cNvSpPr>
          <p:nvPr>
            <p:ph type="body" idx="1"/>
          </p:nvPr>
        </p:nvSpPr>
        <p:spPr>
          <a:xfrm>
            <a:off x="2203450" y="1446213"/>
            <a:ext cx="10502900" cy="7924800"/>
          </a:xfrm>
          <a:ln/>
        </p:spPr>
        <p:txBody>
          <a:bodyPr/>
          <a:lstStyle/>
          <a:p>
            <a:pPr marL="342900" indent="-342900">
              <a:spcBef>
                <a:spcPct val="0"/>
              </a:spcBef>
              <a:buClr>
                <a:srgbClr val="993300"/>
              </a:buClr>
              <a:buSzPct val="50000"/>
              <a:buFont typeface="Monotype Sorts" charset="0"/>
              <a:buChar char="n"/>
            </a:pPr>
            <a:r>
              <a:rPr lang="en-US" sz="3600" dirty="0">
                <a:solidFill>
                  <a:schemeClr val="tx1"/>
                </a:solidFill>
              </a:rPr>
              <a:t>The aft guy line and side guy lines should be one and one-half to two times the length the ladder is extended, never less than the length. </a:t>
            </a:r>
            <a:r>
              <a:rPr lang="en-US" sz="3600" dirty="0" smtClean="0">
                <a:solidFill>
                  <a:schemeClr val="tx1"/>
                </a:solidFill>
              </a:rPr>
              <a:t>The </a:t>
            </a:r>
            <a:r>
              <a:rPr lang="en-US" sz="3600" dirty="0">
                <a:solidFill>
                  <a:schemeClr val="tx1"/>
                </a:solidFill>
              </a:rPr>
              <a:t>holdfast or picket anchoring system should be placed forward of the base of the ladder in line with the object being lifted.</a:t>
            </a:r>
          </a:p>
          <a:p>
            <a:pPr marL="342900" indent="-342900">
              <a:spcBef>
                <a:spcPts val="700"/>
              </a:spcBef>
              <a:buFont typeface="Arial" charset="0"/>
              <a:buNone/>
            </a:pPr>
            <a:endParaRPr lang="en-US" sz="1800" dirty="0">
              <a:solidFill>
                <a:schemeClr val="tx1"/>
              </a:solidFill>
            </a:endParaRPr>
          </a:p>
          <a:p>
            <a:pPr marL="0" lvl="1" indent="0" algn="ctr">
              <a:spcBef>
                <a:spcPts val="600"/>
              </a:spcBef>
              <a:buFont typeface="Arial" charset="0"/>
              <a:buNone/>
            </a:pPr>
            <a:endParaRPr lang="en-US" sz="3000" dirty="0">
              <a:solidFill>
                <a:srgbClr val="010000"/>
              </a:solidFill>
              <a:latin typeface="Arial Bold" charset="0"/>
              <a:ea typeface="ヒラギノ角ゴ ProN W6" charset="0"/>
              <a:cs typeface="ヒラギノ角ゴ ProN W6" charset="0"/>
              <a:sym typeface="Arial Bold" charset="0"/>
            </a:endParaRPr>
          </a:p>
        </p:txBody>
      </p:sp>
      <p:sp>
        <p:nvSpPr>
          <p:cNvPr id="45062"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68CD3FCA-AD4B-6749-962E-28CBE6BC9D50}" type="slidenum">
              <a:rPr lang="en-US" sz="1800">
                <a:latin typeface="Arial" charset="0"/>
                <a:cs typeface="Arial" charset="0"/>
                <a:sym typeface="Arial" charset="0"/>
              </a:rPr>
              <a:pPr algn="ctr"/>
              <a:t>43</a:t>
            </a:fld>
            <a:endParaRPr lang="en-US" sz="1800">
              <a:latin typeface="Arial" charset="0"/>
              <a:cs typeface="Arial" charset="0"/>
              <a:sym typeface="Arial" charset="0"/>
            </a:endParaRPr>
          </a:p>
        </p:txBody>
      </p:sp>
      <p:sp>
        <p:nvSpPr>
          <p:cNvPr id="45063" name="Rectangle 7"/>
          <p:cNvSpPr>
            <a:spLocks/>
          </p:cNvSpPr>
          <p:nvPr/>
        </p:nvSpPr>
        <p:spPr bwMode="auto">
          <a:xfrm>
            <a:off x="2579688" y="4953000"/>
            <a:ext cx="10020300" cy="3886200"/>
          </a:xfrm>
          <a:prstGeom prst="rect">
            <a:avLst/>
          </a:prstGeom>
          <a:solidFill>
            <a:schemeClr val="accent1"/>
          </a:solidFill>
          <a:ln w="12700" cap="flat">
            <a:solidFill>
              <a:schemeClr val="tx1"/>
            </a:solidFill>
            <a:prstDash val="solid"/>
            <a:miter lim="800000"/>
            <a:headEnd type="none" w="med" len="med"/>
            <a:tailEnd type="none" w="med" len="med"/>
          </a:ln>
          <a:effectLst>
            <a:outerShdw blurRad="127000" dist="152400" dir="2700000" algn="ctr" rotWithShape="0">
              <a:srgbClr val="000000">
                <a:alpha val="79999"/>
              </a:srgbClr>
            </a:outerShdw>
          </a:effectLst>
        </p:spPr>
        <p:txBody>
          <a:bodyPr lIns="0" tIns="0" rIns="0" bIns="0" anchor="ctr"/>
          <a:lstStyle/>
          <a:p>
            <a:pPr>
              <a:spcBef>
                <a:spcPts val="663"/>
              </a:spcBef>
            </a:pPr>
            <a:r>
              <a:rPr lang="en-US" sz="3000" dirty="0">
                <a:solidFill>
                  <a:schemeClr val="tx1"/>
                </a:solidFill>
                <a:latin typeface="Arial Bold" charset="0"/>
                <a:ea typeface="ＭＳ Ｐゴシック" charset="0"/>
                <a:cs typeface="Arial Bold" charset="0"/>
                <a:sym typeface="Arial Bold" charset="0"/>
              </a:rPr>
              <a:t>NOTE: </a:t>
            </a:r>
            <a:r>
              <a:rPr lang="en-US" sz="3000" dirty="0">
                <a:solidFill>
                  <a:srgbClr val="010000"/>
                </a:solidFill>
                <a:latin typeface="Arial Bold" charset="0"/>
                <a:ea typeface="ＭＳ Ｐゴシック" charset="0"/>
                <a:cs typeface="Arial Bold" charset="0"/>
                <a:sym typeface="Arial Bold" charset="0"/>
              </a:rPr>
              <a:t>A thirty-five foot three-section ladder may be used in place of the more commonly used 24' foot extension ladder.</a:t>
            </a:r>
          </a:p>
          <a:p>
            <a:pPr marL="0" lvl="1">
              <a:spcBef>
                <a:spcPts val="613"/>
              </a:spcBef>
            </a:pPr>
            <a:r>
              <a:rPr lang="en-US" sz="3000" dirty="0">
                <a:solidFill>
                  <a:schemeClr val="tx1"/>
                </a:solidFill>
                <a:latin typeface="Arial Bold" charset="0"/>
                <a:ea typeface="ＭＳ Ｐゴシック" charset="0"/>
                <a:cs typeface="Arial Bold" charset="0"/>
                <a:sym typeface="Arial Bold" charset="0"/>
              </a:rPr>
              <a:t>If a three-section ladder is used for this procedure, then both fly sections should be secured to one another using round lashing around the rungs or beams, as well as the bed being secured to the first fly section at one or more points.</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5FDB838E-B3A1-CE4F-A55E-BDE24D019CD0}" type="slidenum">
              <a:rPr lang="en-US"/>
              <a:pPr/>
              <a:t>44</a:t>
            </a:fld>
            <a:endParaRPr lang="en-US"/>
          </a:p>
        </p:txBody>
      </p:sp>
      <p:pic>
        <p:nvPicPr>
          <p:cNvPr id="46081"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46082"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46083"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6084" name="Rectangle 4"/>
          <p:cNvSpPr>
            <a:spLocks noGrp="1" noChangeArrowheads="1"/>
          </p:cNvSpPr>
          <p:nvPr>
            <p:ph type="title"/>
          </p:nvPr>
        </p:nvSpPr>
        <p:spPr>
          <a:ln/>
        </p:spPr>
        <p:txBody>
          <a:bodyPr/>
          <a:lstStyle/>
          <a:p>
            <a:r>
              <a:rPr lang="en-US" dirty="0" smtClean="0"/>
              <a:t>Ladder</a:t>
            </a:r>
            <a:r>
              <a:rPr lang="en-US" dirty="0"/>
              <a:t>-as-a-Derrick</a:t>
            </a:r>
          </a:p>
        </p:txBody>
      </p:sp>
      <p:sp>
        <p:nvSpPr>
          <p:cNvPr id="46085" name="Rectangle 5"/>
          <p:cNvSpPr>
            <a:spLocks noGrp="1" noChangeArrowheads="1"/>
          </p:cNvSpPr>
          <p:nvPr>
            <p:ph type="body" idx="1"/>
          </p:nvPr>
        </p:nvSpPr>
        <p:spPr>
          <a:xfrm>
            <a:off x="2222500" y="1460500"/>
            <a:ext cx="5575300" cy="6235700"/>
          </a:xfrm>
          <a:ln/>
        </p:spPr>
        <p:txBody>
          <a:bodyPr/>
          <a:lstStyle/>
          <a:p>
            <a:pPr marL="342900" indent="-342900">
              <a:spcBef>
                <a:spcPct val="0"/>
              </a:spcBef>
              <a:buClr>
                <a:srgbClr val="993300"/>
              </a:buClr>
              <a:buSzPct val="50000"/>
              <a:buFont typeface="Monotype Sorts" charset="0"/>
              <a:buChar char="n"/>
            </a:pPr>
            <a:r>
              <a:rPr lang="en-US" sz="3600">
                <a:solidFill>
                  <a:srgbClr val="010000"/>
                </a:solidFill>
              </a:rPr>
              <a:t>Attaching side guys using two ropes.</a:t>
            </a:r>
          </a:p>
          <a:p>
            <a:pPr marL="742950" lvl="1" indent="-285750">
              <a:spcBef>
                <a:spcPts val="600"/>
              </a:spcBef>
              <a:buClr>
                <a:srgbClr val="010000"/>
              </a:buClr>
              <a:buSzPct val="100000"/>
              <a:buFont typeface="Arial" charset="0"/>
              <a:buChar char="–"/>
            </a:pPr>
            <a:r>
              <a:rPr lang="en-US" sz="3600">
                <a:solidFill>
                  <a:schemeClr val="tx1"/>
                </a:solidFill>
              </a:rPr>
              <a:t>Secure a split locking clove hitch on each beam at the top rung of the ladder, then cross over to the opposite beam and secure a loop over them. The side guys should be tied at the first rung.</a:t>
            </a:r>
          </a:p>
        </p:txBody>
      </p:sp>
      <p:sp>
        <p:nvSpPr>
          <p:cNvPr id="46086"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8515CCCA-FCC3-504E-9D18-F1E4F5AC2A82}" type="slidenum">
              <a:rPr lang="en-US" sz="1800">
                <a:latin typeface="Arial" charset="0"/>
                <a:cs typeface="Arial" charset="0"/>
                <a:sym typeface="Arial" charset="0"/>
              </a:rPr>
              <a:pPr algn="ctr"/>
              <a:t>44</a:t>
            </a:fld>
            <a:endParaRPr lang="en-US" sz="1800">
              <a:latin typeface="Arial" charset="0"/>
              <a:cs typeface="Arial" charset="0"/>
              <a:sym typeface="Arial" charset="0"/>
            </a:endParaRPr>
          </a:p>
        </p:txBody>
      </p:sp>
      <p:pic>
        <p:nvPicPr>
          <p:cNvPr id="46087" name="Picture 7"/>
          <p:cNvPicPr>
            <a:picLocks noChangeAspect="1"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8051800" y="1714500"/>
            <a:ext cx="4305300" cy="6477000"/>
          </a:xfrm>
          <a:prstGeom prst="rect">
            <a:avLst/>
          </a:prstGeom>
          <a:noFill/>
          <a:ln w="38100" cap="flat">
            <a:solidFill>
              <a:schemeClr val="tx1"/>
            </a:solidFill>
            <a:prstDash val="solid"/>
            <a:miter lim="800000"/>
            <a:headEnd/>
            <a:tailEnd/>
          </a:ln>
          <a:effectLst>
            <a:outerShdw blurRad="127000" dist="152400" dir="2700000" algn="ctr" rotWithShape="0">
              <a:srgbClr val="000000">
                <a:alpha val="79999"/>
              </a:srgbClr>
            </a:outerShdw>
          </a:effectLst>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78084E7A-06EE-FF42-99FA-264BFA4CE3DA}" type="slidenum">
              <a:rPr lang="en-US"/>
              <a:pPr/>
              <a:t>45</a:t>
            </a:fld>
            <a:endParaRPr lang="en-US"/>
          </a:p>
        </p:txBody>
      </p:sp>
      <p:pic>
        <p:nvPicPr>
          <p:cNvPr id="47105"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47106"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47107"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7108" name="Rectangle 4"/>
          <p:cNvSpPr>
            <a:spLocks noGrp="1" noChangeArrowheads="1"/>
          </p:cNvSpPr>
          <p:nvPr>
            <p:ph type="title"/>
          </p:nvPr>
        </p:nvSpPr>
        <p:spPr>
          <a:ln/>
        </p:spPr>
        <p:txBody>
          <a:bodyPr/>
          <a:lstStyle/>
          <a:p>
            <a:r>
              <a:rPr lang="en-US"/>
              <a:t>Ladder-as-a-Derrick</a:t>
            </a:r>
          </a:p>
        </p:txBody>
      </p:sp>
      <p:sp>
        <p:nvSpPr>
          <p:cNvPr id="47109" name="Rectangle 5"/>
          <p:cNvSpPr>
            <a:spLocks noGrp="1" noChangeArrowheads="1"/>
          </p:cNvSpPr>
          <p:nvPr>
            <p:ph type="body" idx="1"/>
          </p:nvPr>
        </p:nvSpPr>
        <p:spPr>
          <a:ln/>
        </p:spPr>
        <p:txBody>
          <a:bodyPr/>
          <a:lstStyle/>
          <a:p>
            <a:pPr marL="342900" indent="-342900">
              <a:spcBef>
                <a:spcPct val="0"/>
              </a:spcBef>
              <a:buClr>
                <a:srgbClr val="993300"/>
              </a:buClr>
              <a:buSzPct val="50000"/>
              <a:buFont typeface="Monotype Sorts" charset="0"/>
              <a:buChar char="n"/>
            </a:pPr>
            <a:r>
              <a:rPr lang="en-US" sz="3600">
                <a:solidFill>
                  <a:srgbClr val="010000"/>
                </a:solidFill>
              </a:rPr>
              <a:t>Attaching side guys using a single rope.</a:t>
            </a:r>
          </a:p>
          <a:p>
            <a:pPr marL="742950" lvl="1" indent="-285750">
              <a:spcBef>
                <a:spcPts val="600"/>
              </a:spcBef>
              <a:buClr>
                <a:srgbClr val="010000"/>
              </a:buClr>
              <a:buSzPct val="100000"/>
              <a:buFont typeface="Arial" charset="0"/>
              <a:buChar char="–"/>
            </a:pPr>
            <a:r>
              <a:rPr lang="en-US" sz="3600">
                <a:solidFill>
                  <a:schemeClr val="tx1"/>
                </a:solidFill>
              </a:rPr>
              <a:t>Form a bight in the middle of the rope and slip it under the first rung and back over the beams.</a:t>
            </a:r>
          </a:p>
          <a:p>
            <a:pPr marL="742950" lvl="1" indent="-285750">
              <a:spcBef>
                <a:spcPts val="600"/>
              </a:spcBef>
              <a:buClr>
                <a:srgbClr val="010000"/>
              </a:buClr>
              <a:buSzPct val="100000"/>
              <a:buFont typeface="Arial" charset="0"/>
              <a:buChar char="–"/>
            </a:pPr>
            <a:r>
              <a:rPr lang="en-US" sz="3600">
                <a:solidFill>
                  <a:srgbClr val="010000"/>
                </a:solidFill>
              </a:rPr>
              <a:t>At each beam form a half hitch and slip it over the top of each beam thus forming a split clove hitch.</a:t>
            </a:r>
          </a:p>
          <a:p>
            <a:pPr marL="742950" lvl="1" indent="-285750">
              <a:spcBef>
                <a:spcPts val="600"/>
              </a:spcBef>
              <a:buClr>
                <a:srgbClr val="010000"/>
              </a:buClr>
              <a:buSzPct val="100000"/>
              <a:buFont typeface="Arial" charset="0"/>
              <a:buChar char="–"/>
            </a:pPr>
            <a:r>
              <a:rPr lang="en-US" sz="3600">
                <a:solidFill>
                  <a:srgbClr val="010000"/>
                </a:solidFill>
              </a:rPr>
              <a:t>Take each leg of the rope to the opposite beam, form a loop and slip them over each beam.</a:t>
            </a:r>
          </a:p>
        </p:txBody>
      </p:sp>
      <p:sp>
        <p:nvSpPr>
          <p:cNvPr id="47110"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D6CF9317-9384-7A49-80D8-69D766F23F4D}" type="slidenum">
              <a:rPr lang="en-US" sz="1800">
                <a:latin typeface="Arial" charset="0"/>
                <a:cs typeface="Arial" charset="0"/>
                <a:sym typeface="Arial" charset="0"/>
              </a:rPr>
              <a:pPr algn="ctr"/>
              <a:t>45</a:t>
            </a:fld>
            <a:endParaRPr lang="en-US" sz="1800">
              <a:latin typeface="Arial" charset="0"/>
              <a:cs typeface="Arial" charset="0"/>
              <a:sym typeface="Arial" charset="0"/>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0"/>
          </p:nvPr>
        </p:nvSpPr>
        <p:spPr/>
        <p:txBody>
          <a:bodyPr/>
          <a:lstStyle/>
          <a:p>
            <a:fld id="{A394C440-C057-1D45-9F1E-6A25F46DA3A1}" type="slidenum">
              <a:rPr lang="en-US"/>
              <a:pPr/>
              <a:t>46</a:t>
            </a:fld>
            <a:endParaRPr lang="en-US"/>
          </a:p>
        </p:txBody>
      </p:sp>
      <p:pic>
        <p:nvPicPr>
          <p:cNvPr id="48129"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48130"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48131"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8132" name="Rectangle 4"/>
          <p:cNvSpPr>
            <a:spLocks noGrp="1" noChangeArrowheads="1"/>
          </p:cNvSpPr>
          <p:nvPr>
            <p:ph type="title"/>
          </p:nvPr>
        </p:nvSpPr>
        <p:spPr>
          <a:ln/>
        </p:spPr>
        <p:txBody>
          <a:bodyPr/>
          <a:lstStyle/>
          <a:p>
            <a:r>
              <a:rPr lang="en-US"/>
              <a:t>Ladder-as-a-Derrick</a:t>
            </a:r>
          </a:p>
        </p:txBody>
      </p:sp>
      <p:sp>
        <p:nvSpPr>
          <p:cNvPr id="48133" name="Rectangle 5"/>
          <p:cNvSpPr>
            <a:spLocks noGrp="1" noChangeArrowheads="1"/>
          </p:cNvSpPr>
          <p:nvPr>
            <p:ph type="body" idx="1"/>
          </p:nvPr>
        </p:nvSpPr>
        <p:spPr>
          <a:ln/>
        </p:spPr>
        <p:txBody>
          <a:bodyPr/>
          <a:lstStyle/>
          <a:p>
            <a:pPr marL="342900" indent="-342900">
              <a:spcBef>
                <a:spcPct val="0"/>
              </a:spcBef>
              <a:buClr>
                <a:srgbClr val="993300"/>
              </a:buClr>
              <a:buSzPct val="50000"/>
              <a:buFont typeface="Monotype Sorts" charset="0"/>
              <a:buChar char="n"/>
            </a:pPr>
            <a:r>
              <a:rPr lang="en-US" sz="3600">
                <a:solidFill>
                  <a:srgbClr val="010000"/>
                </a:solidFill>
              </a:rPr>
              <a:t>Constructing the aft guy.</a:t>
            </a:r>
          </a:p>
          <a:p>
            <a:pPr marL="742950" lvl="1" indent="-285750">
              <a:spcBef>
                <a:spcPts val="600"/>
              </a:spcBef>
              <a:buClr>
                <a:srgbClr val="010000"/>
              </a:buClr>
              <a:buSzPct val="100000"/>
              <a:buFont typeface="Arial" charset="0"/>
              <a:buChar char="–"/>
            </a:pPr>
            <a:r>
              <a:rPr lang="en-US" sz="3600">
                <a:solidFill>
                  <a:schemeClr val="tx1"/>
                </a:solidFill>
              </a:rPr>
              <a:t>Take the standing part of the rope and the remaining running to a point equal to an arm</a:t>
            </a:r>
            <a:r>
              <a:rPr lang="ja-JP" altLang="en-US" sz="3600">
                <a:solidFill>
                  <a:schemeClr val="tx1"/>
                </a:solidFill>
                <a:latin typeface="Arial"/>
              </a:rPr>
              <a:t>’</a:t>
            </a:r>
            <a:r>
              <a:rPr lang="en-US" sz="3600">
                <a:solidFill>
                  <a:schemeClr val="tx1"/>
                </a:solidFill>
              </a:rPr>
              <a:t>s length above the second rung and tie a self-adjusting bowline with a safety knot.</a:t>
            </a:r>
          </a:p>
        </p:txBody>
      </p:sp>
      <p:sp>
        <p:nvSpPr>
          <p:cNvPr id="48134"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7ACBAF23-0E2A-3D4B-8A64-E150C02C95F9}" type="slidenum">
              <a:rPr lang="en-US" sz="1800">
                <a:latin typeface="Arial" charset="0"/>
                <a:cs typeface="Arial" charset="0"/>
                <a:sym typeface="Arial" charset="0"/>
              </a:rPr>
              <a:pPr algn="ctr"/>
              <a:t>46</a:t>
            </a:fld>
            <a:endParaRPr lang="en-US" sz="1800">
              <a:latin typeface="Arial" charset="0"/>
              <a:cs typeface="Arial" charset="0"/>
              <a:sym typeface="Arial" charset="0"/>
            </a:endParaRPr>
          </a:p>
        </p:txBody>
      </p:sp>
      <p:pic>
        <p:nvPicPr>
          <p:cNvPr id="48135" name="Picture 7"/>
          <p:cNvPicPr>
            <a:picLocks noChangeAspect="1"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3060700" y="4419600"/>
            <a:ext cx="8229600" cy="4965700"/>
          </a:xfrm>
          <a:prstGeom prst="rect">
            <a:avLst/>
          </a:prstGeom>
          <a:noFill/>
          <a:ln w="38100" cap="flat">
            <a:solidFill>
              <a:schemeClr val="tx1"/>
            </a:solidFill>
            <a:prstDash val="solid"/>
            <a:miter lim="800000"/>
            <a:headEnd/>
            <a:tailEnd/>
          </a:ln>
          <a:effectLst>
            <a:outerShdw blurRad="127000" dist="152400" dir="2700000" algn="ctr" rotWithShape="0">
              <a:srgbClr val="000000">
                <a:alpha val="79999"/>
              </a:srgbClr>
            </a:outerShdw>
          </a:effectLst>
          <a:extLst>
            <a:ext uri="{909E8E84-426E-40dd-AFC4-6F175D3DCCD1}">
              <a14:hiddenFill xmlns:a14="http://schemas.microsoft.com/office/drawing/2010/main" xmlns="">
                <a:solidFill>
                  <a:srgbClr val="FFFFFF"/>
                </a:solidFill>
              </a14:hiddenFill>
            </a:ext>
          </a:extLst>
        </p:spPr>
      </p:pic>
      <p:sp>
        <p:nvSpPr>
          <p:cNvPr id="48136" name="Line 8"/>
          <p:cNvSpPr>
            <a:spLocks noChangeShapeType="1"/>
          </p:cNvSpPr>
          <p:nvPr/>
        </p:nvSpPr>
        <p:spPr bwMode="auto">
          <a:xfrm rot="10800000" flipH="1">
            <a:off x="7226300" y="6005513"/>
            <a:ext cx="4533900" cy="26987"/>
          </a:xfrm>
          <a:prstGeom prst="line">
            <a:avLst/>
          </a:prstGeom>
          <a:noFill/>
          <a:ln w="38100" cap="flat">
            <a:solidFill>
              <a:srgbClr val="D50505"/>
            </a:solidFill>
            <a:prstDash val="solid"/>
            <a:miter lim="800000"/>
            <a:headEnd type="stealth"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0"/>
          </p:nvPr>
        </p:nvSpPr>
        <p:spPr/>
        <p:txBody>
          <a:bodyPr/>
          <a:lstStyle/>
          <a:p>
            <a:fld id="{1DA4D0B3-E606-3841-98CC-ACF89D8744BB}" type="slidenum">
              <a:rPr lang="en-US"/>
              <a:pPr/>
              <a:t>47</a:t>
            </a:fld>
            <a:endParaRPr lang="en-US"/>
          </a:p>
        </p:txBody>
      </p:sp>
      <p:pic>
        <p:nvPicPr>
          <p:cNvPr id="49153"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49154"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49155"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9156" name="Rectangle 4"/>
          <p:cNvSpPr>
            <a:spLocks noGrp="1" noChangeArrowheads="1"/>
          </p:cNvSpPr>
          <p:nvPr>
            <p:ph type="title"/>
          </p:nvPr>
        </p:nvSpPr>
        <p:spPr>
          <a:ln/>
        </p:spPr>
        <p:txBody>
          <a:bodyPr/>
          <a:lstStyle/>
          <a:p>
            <a:r>
              <a:rPr lang="en-US"/>
              <a:t>Ladder-as-a-Derrick</a:t>
            </a:r>
          </a:p>
        </p:txBody>
      </p:sp>
      <p:sp>
        <p:nvSpPr>
          <p:cNvPr id="49157" name="Rectangle 5"/>
          <p:cNvSpPr>
            <a:spLocks noGrp="1" noChangeArrowheads="1"/>
          </p:cNvSpPr>
          <p:nvPr>
            <p:ph type="body" idx="1"/>
          </p:nvPr>
        </p:nvSpPr>
        <p:spPr>
          <a:xfrm>
            <a:off x="2222500" y="1460500"/>
            <a:ext cx="10617200" cy="7556500"/>
          </a:xfrm>
          <a:ln/>
        </p:spPr>
        <p:txBody>
          <a:bodyPr/>
          <a:lstStyle/>
          <a:p>
            <a:pPr marL="342900" indent="-342900">
              <a:spcBef>
                <a:spcPct val="0"/>
              </a:spcBef>
              <a:buClr>
                <a:srgbClr val="993300"/>
              </a:buClr>
              <a:buSzPct val="50000"/>
              <a:buFont typeface="Monotype Sorts" charset="0"/>
              <a:buChar char="n"/>
            </a:pPr>
            <a:r>
              <a:rPr lang="en-US" sz="3600">
                <a:solidFill>
                  <a:schemeClr val="tx1"/>
                </a:solidFill>
              </a:rPr>
              <a:t>Attaching the anchor sling for the upper pulley.</a:t>
            </a:r>
          </a:p>
          <a:p>
            <a:pPr marL="742950" lvl="1" indent="-285750">
              <a:spcBef>
                <a:spcPts val="600"/>
              </a:spcBef>
              <a:buClr>
                <a:srgbClr val="010000"/>
              </a:buClr>
              <a:buSzPct val="100000"/>
              <a:buFont typeface="Arial" charset="0"/>
              <a:buChar char="–"/>
            </a:pPr>
            <a:r>
              <a:rPr lang="en-US" sz="3600">
                <a:solidFill>
                  <a:schemeClr val="tx1"/>
                </a:solidFill>
              </a:rPr>
              <a:t>A rope sling or tubular nylon sling rated for the load; place the sling across the beams just below the third rung. </a:t>
            </a:r>
          </a:p>
          <a:p>
            <a:pPr marL="742950" lvl="1" indent="-285750">
              <a:spcBef>
                <a:spcPts val="600"/>
              </a:spcBef>
              <a:buClr>
                <a:srgbClr val="010000"/>
              </a:buClr>
              <a:buSzPct val="100000"/>
              <a:buFont typeface="Arial" charset="0"/>
              <a:buChar char="–"/>
            </a:pPr>
            <a:r>
              <a:rPr lang="en-US" sz="3600">
                <a:solidFill>
                  <a:srgbClr val="010000"/>
                </a:solidFill>
              </a:rPr>
              <a:t>Bring each leg of the sling around each respective beam and over the top of the third rung and center up each leg and secure the upper pulley to the sling with a locking carabiner.</a:t>
            </a:r>
          </a:p>
        </p:txBody>
      </p:sp>
      <p:sp>
        <p:nvSpPr>
          <p:cNvPr id="49158"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263A6375-25D5-D049-9A9A-36F2537C9E6C}" type="slidenum">
              <a:rPr lang="en-US" sz="1800">
                <a:latin typeface="Arial" charset="0"/>
                <a:cs typeface="Arial" charset="0"/>
                <a:sym typeface="Arial" charset="0"/>
              </a:rPr>
              <a:pPr algn="ctr"/>
              <a:t>47</a:t>
            </a:fld>
            <a:endParaRPr lang="en-US" sz="1800">
              <a:latin typeface="Arial" charset="0"/>
              <a:cs typeface="Arial" charset="0"/>
              <a:sym typeface="Arial" charset="0"/>
            </a:endParaRPr>
          </a:p>
        </p:txBody>
      </p:sp>
      <p:pic>
        <p:nvPicPr>
          <p:cNvPr id="49159" name="Picture 7"/>
          <p:cNvPicPr>
            <a:picLocks noChangeAspect="1"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5461000" y="6172200"/>
            <a:ext cx="5384800" cy="3248116"/>
          </a:xfrm>
          <a:prstGeom prst="rect">
            <a:avLst/>
          </a:prstGeom>
          <a:noFill/>
          <a:ln w="38100" cap="flat">
            <a:solidFill>
              <a:schemeClr val="tx1"/>
            </a:solidFill>
            <a:prstDash val="solid"/>
            <a:miter lim="800000"/>
            <a:headEnd/>
            <a:tailEnd/>
          </a:ln>
          <a:effectLst>
            <a:outerShdw blurRad="127000" dist="152400" dir="2700000" algn="ctr" rotWithShape="0">
              <a:srgbClr val="000000">
                <a:alpha val="79999"/>
              </a:srgbClr>
            </a:outerShdw>
          </a:effectLst>
          <a:extLst>
            <a:ext uri="{909E8E84-426E-40dd-AFC4-6F175D3DCCD1}">
              <a14:hiddenFill xmlns:a14="http://schemas.microsoft.com/office/drawing/2010/main" xmlns="">
                <a:solidFill>
                  <a:srgbClr val="FFFFFF"/>
                </a:solidFill>
              </a14:hiddenFill>
            </a:ext>
          </a:extLst>
        </p:spPr>
      </p:pic>
      <p:sp>
        <p:nvSpPr>
          <p:cNvPr id="49160" name="Line 8"/>
          <p:cNvSpPr>
            <a:spLocks noChangeShapeType="1"/>
          </p:cNvSpPr>
          <p:nvPr/>
        </p:nvSpPr>
        <p:spPr bwMode="auto">
          <a:xfrm rot="10800000" flipH="1">
            <a:off x="8331201" y="7783513"/>
            <a:ext cx="4533900" cy="26987"/>
          </a:xfrm>
          <a:prstGeom prst="line">
            <a:avLst/>
          </a:prstGeom>
          <a:noFill/>
          <a:ln w="38100" cap="flat">
            <a:solidFill>
              <a:srgbClr val="D50505"/>
            </a:solidFill>
            <a:prstDash val="solid"/>
            <a:miter lim="800000"/>
            <a:headEnd type="stealth"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5E77713B-73B1-6B43-937E-5033FF774F35}" type="slidenum">
              <a:rPr lang="en-US"/>
              <a:pPr/>
              <a:t>48</a:t>
            </a:fld>
            <a:endParaRPr lang="en-US"/>
          </a:p>
        </p:txBody>
      </p:sp>
      <p:pic>
        <p:nvPicPr>
          <p:cNvPr id="50177"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50178"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50179"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50180" name="Rectangle 4"/>
          <p:cNvSpPr>
            <a:spLocks noGrp="1" noChangeArrowheads="1"/>
          </p:cNvSpPr>
          <p:nvPr>
            <p:ph type="title"/>
          </p:nvPr>
        </p:nvSpPr>
        <p:spPr>
          <a:ln/>
        </p:spPr>
        <p:txBody>
          <a:bodyPr/>
          <a:lstStyle/>
          <a:p>
            <a:r>
              <a:rPr lang="en-US"/>
              <a:t>Ladder-as-a-Derrick</a:t>
            </a:r>
          </a:p>
        </p:txBody>
      </p:sp>
      <p:sp>
        <p:nvSpPr>
          <p:cNvPr id="50181" name="Rectangle 5"/>
          <p:cNvSpPr>
            <a:spLocks noGrp="1" noChangeArrowheads="1"/>
          </p:cNvSpPr>
          <p:nvPr>
            <p:ph type="body" idx="1"/>
          </p:nvPr>
        </p:nvSpPr>
        <p:spPr>
          <a:xfrm>
            <a:off x="2222500" y="1460500"/>
            <a:ext cx="10464800" cy="7937500"/>
          </a:xfrm>
          <a:ln/>
        </p:spPr>
        <p:txBody>
          <a:bodyPr/>
          <a:lstStyle/>
          <a:p>
            <a:pPr marL="342900" indent="-342900">
              <a:spcBef>
                <a:spcPct val="0"/>
              </a:spcBef>
              <a:buClr>
                <a:srgbClr val="993300"/>
              </a:buClr>
              <a:buSzPct val="50000"/>
              <a:buFont typeface="Monotype Sorts" charset="0"/>
              <a:buChar char="n"/>
            </a:pPr>
            <a:r>
              <a:rPr lang="en-US" sz="3600" dirty="0">
                <a:solidFill>
                  <a:srgbClr val="010000"/>
                </a:solidFill>
              </a:rPr>
              <a:t>Safety Precautions.</a:t>
            </a:r>
          </a:p>
          <a:p>
            <a:pPr marL="742950" lvl="1" indent="-285750">
              <a:spcBef>
                <a:spcPts val="600"/>
              </a:spcBef>
              <a:buClr>
                <a:srgbClr val="010000"/>
              </a:buClr>
              <a:buSzPct val="100000"/>
              <a:buFont typeface="Arial" charset="0"/>
              <a:buChar char="–"/>
            </a:pPr>
            <a:r>
              <a:rPr lang="en-US" sz="3600" dirty="0">
                <a:solidFill>
                  <a:schemeClr val="tx1"/>
                </a:solidFill>
              </a:rPr>
              <a:t>The manufacturer</a:t>
            </a:r>
            <a:r>
              <a:rPr lang="ja-JP" altLang="en-US" sz="3600" dirty="0">
                <a:solidFill>
                  <a:schemeClr val="tx1"/>
                </a:solidFill>
                <a:latin typeface="Arial"/>
              </a:rPr>
              <a:t>’</a:t>
            </a:r>
            <a:r>
              <a:rPr lang="en-US" sz="3600" dirty="0">
                <a:solidFill>
                  <a:schemeClr val="tx1"/>
                </a:solidFill>
              </a:rPr>
              <a:t>s specifications and guidelines should be referred to regarding the maximum load that can safely be placed on the system.</a:t>
            </a:r>
          </a:p>
          <a:p>
            <a:pPr marL="742950" lvl="1" indent="-285750">
              <a:spcBef>
                <a:spcPts val="600"/>
              </a:spcBef>
              <a:buClr>
                <a:srgbClr val="010000"/>
              </a:buClr>
              <a:buSzPct val="100000"/>
              <a:buFont typeface="Arial" charset="0"/>
              <a:buChar char="–"/>
            </a:pPr>
            <a:r>
              <a:rPr lang="en-US" sz="3600" dirty="0">
                <a:solidFill>
                  <a:srgbClr val="010000"/>
                </a:solidFill>
              </a:rPr>
              <a:t>All loads should remain within the beams of the </a:t>
            </a:r>
            <a:r>
              <a:rPr lang="en-US" sz="3600" dirty="0" smtClean="0">
                <a:solidFill>
                  <a:srgbClr val="010000"/>
                </a:solidFill>
              </a:rPr>
              <a:t>ladder. This </a:t>
            </a:r>
            <a:r>
              <a:rPr lang="en-US" sz="3600" dirty="0">
                <a:solidFill>
                  <a:srgbClr val="010000"/>
                </a:solidFill>
              </a:rPr>
              <a:t>system will not accept side loading.</a:t>
            </a:r>
          </a:p>
          <a:p>
            <a:pPr marL="742950" lvl="1" indent="-285750">
              <a:spcBef>
                <a:spcPts val="600"/>
              </a:spcBef>
              <a:buClr>
                <a:srgbClr val="010000"/>
              </a:buClr>
              <a:buSzPct val="100000"/>
              <a:buFont typeface="Arial" charset="0"/>
              <a:buChar char="–"/>
            </a:pPr>
            <a:r>
              <a:rPr lang="en-US" sz="3600" dirty="0">
                <a:solidFill>
                  <a:srgbClr val="010000"/>
                </a:solidFill>
              </a:rPr>
              <a:t>The higher the load is raised, the more the load is increased on the system.</a:t>
            </a:r>
          </a:p>
          <a:p>
            <a:pPr marL="742950" lvl="1" indent="-285750">
              <a:spcBef>
                <a:spcPts val="600"/>
              </a:spcBef>
              <a:buClr>
                <a:srgbClr val="010000"/>
              </a:buClr>
              <a:buSzPct val="100000"/>
              <a:buFont typeface="Arial" charset="0"/>
              <a:buChar char="–"/>
            </a:pPr>
            <a:r>
              <a:rPr lang="en-US" sz="3600" dirty="0" smtClean="0">
                <a:solidFill>
                  <a:srgbClr val="010000"/>
                </a:solidFill>
              </a:rPr>
              <a:t>Using a </a:t>
            </a:r>
            <a:r>
              <a:rPr lang="en-US" sz="3600" dirty="0">
                <a:solidFill>
                  <a:srgbClr val="010000"/>
                </a:solidFill>
              </a:rPr>
              <a:t>change of direction pulley at the base of the ladder will allow the haul line to be pulled in such a manner that forces the base of the ladder into the ground.</a:t>
            </a:r>
          </a:p>
        </p:txBody>
      </p:sp>
      <p:sp>
        <p:nvSpPr>
          <p:cNvPr id="50182"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8179B27B-4B26-8944-8A54-32CDB74B7D2D}" type="slidenum">
              <a:rPr lang="en-US" sz="1800">
                <a:latin typeface="Arial" charset="0"/>
                <a:cs typeface="Arial" charset="0"/>
                <a:sym typeface="Arial" charset="0"/>
              </a:rPr>
              <a:pPr algn="ctr"/>
              <a:t>48</a:t>
            </a:fld>
            <a:endParaRPr lang="en-US" sz="1800">
              <a:latin typeface="Arial" charset="0"/>
              <a:cs typeface="Arial" charset="0"/>
              <a:sym typeface="Arial" charset="0"/>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21B535A0-BCF6-F042-955C-23102926DC00}" type="slidenum">
              <a:rPr lang="en-US"/>
              <a:pPr/>
              <a:t>49</a:t>
            </a:fld>
            <a:endParaRPr lang="en-US"/>
          </a:p>
        </p:txBody>
      </p:sp>
      <p:pic>
        <p:nvPicPr>
          <p:cNvPr id="51201"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51202"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51203"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51204" name="Rectangle 4"/>
          <p:cNvSpPr>
            <a:spLocks noGrp="1" noChangeArrowheads="1"/>
          </p:cNvSpPr>
          <p:nvPr>
            <p:ph type="title"/>
          </p:nvPr>
        </p:nvSpPr>
        <p:spPr>
          <a:ln/>
        </p:spPr>
        <p:txBody>
          <a:bodyPr/>
          <a:lstStyle/>
          <a:p>
            <a:r>
              <a:rPr lang="en-US"/>
              <a:t>Ladder-as-a-Derrick</a:t>
            </a:r>
          </a:p>
        </p:txBody>
      </p:sp>
      <p:sp>
        <p:nvSpPr>
          <p:cNvPr id="51205" name="Rectangle 5"/>
          <p:cNvSpPr>
            <a:spLocks noGrp="1" noChangeArrowheads="1"/>
          </p:cNvSpPr>
          <p:nvPr>
            <p:ph type="body" idx="1"/>
          </p:nvPr>
        </p:nvSpPr>
        <p:spPr>
          <a:ln/>
        </p:spPr>
        <p:txBody>
          <a:bodyPr/>
          <a:lstStyle/>
          <a:p>
            <a:pPr marL="342900" indent="-342900">
              <a:spcBef>
                <a:spcPct val="0"/>
              </a:spcBef>
              <a:buClr>
                <a:srgbClr val="993300"/>
              </a:buClr>
              <a:buSzPct val="50000"/>
              <a:buFont typeface="Monotype Sorts" charset="0"/>
              <a:buChar char="n"/>
            </a:pPr>
            <a:r>
              <a:rPr lang="en-US" sz="3600" dirty="0">
                <a:solidFill>
                  <a:srgbClr val="010000"/>
                </a:solidFill>
              </a:rPr>
              <a:t>Setting up on the back of a truck.</a:t>
            </a:r>
          </a:p>
          <a:p>
            <a:pPr marL="742950" lvl="1" indent="-285750">
              <a:spcBef>
                <a:spcPts val="600"/>
              </a:spcBef>
              <a:buClr>
                <a:srgbClr val="010000"/>
              </a:buClr>
              <a:buSzPct val="100000"/>
              <a:buFont typeface="Arial" charset="0"/>
              <a:buChar char="–"/>
            </a:pPr>
            <a:r>
              <a:rPr lang="en-US" sz="3600" dirty="0">
                <a:solidFill>
                  <a:schemeClr val="tx1"/>
                </a:solidFill>
              </a:rPr>
              <a:t>The main difference in setting up a ladder-as-a-derrick on the tailboard of a vehicle as opposed to setting one up </a:t>
            </a:r>
            <a:r>
              <a:rPr lang="en-US" sz="3600" dirty="0" smtClean="0">
                <a:solidFill>
                  <a:schemeClr val="tx1"/>
                </a:solidFill>
              </a:rPr>
              <a:t>that </a:t>
            </a:r>
            <a:r>
              <a:rPr lang="en-US" sz="3600" dirty="0">
                <a:solidFill>
                  <a:schemeClr val="tx1"/>
                </a:solidFill>
              </a:rPr>
              <a:t>is free-standing is the distance that the guy lines are secured in relation to the length the ladder is extended. </a:t>
            </a:r>
          </a:p>
          <a:p>
            <a:pPr marL="742950" lvl="1" indent="-285750">
              <a:spcBef>
                <a:spcPts val="600"/>
              </a:spcBef>
              <a:buClr>
                <a:srgbClr val="010000"/>
              </a:buClr>
              <a:buSzPct val="100000"/>
              <a:buFont typeface="Arial" charset="0"/>
              <a:buChar char="–"/>
            </a:pPr>
            <a:r>
              <a:rPr lang="en-US" sz="3600" dirty="0">
                <a:solidFill>
                  <a:srgbClr val="010000"/>
                </a:solidFill>
              </a:rPr>
              <a:t>The guideline of having the length of the aft and side guy lines a minimum </a:t>
            </a:r>
            <a:r>
              <a:rPr lang="en-US" sz="3600" dirty="0" smtClean="0">
                <a:solidFill>
                  <a:srgbClr val="010000"/>
                </a:solidFill>
              </a:rPr>
              <a:t>that </a:t>
            </a:r>
            <a:r>
              <a:rPr lang="en-US" sz="3600" dirty="0">
                <a:solidFill>
                  <a:srgbClr val="010000"/>
                </a:solidFill>
              </a:rPr>
              <a:t>the length the ladder is extended may </a:t>
            </a:r>
            <a:r>
              <a:rPr lang="en-US" sz="3600" dirty="0" smtClean="0">
                <a:solidFill>
                  <a:srgbClr val="010000"/>
                </a:solidFill>
              </a:rPr>
              <a:t>differ based </a:t>
            </a:r>
            <a:r>
              <a:rPr lang="en-US" sz="3600" dirty="0">
                <a:solidFill>
                  <a:srgbClr val="010000"/>
                </a:solidFill>
              </a:rPr>
              <a:t>upon the length and width of the vehicle being used.</a:t>
            </a:r>
          </a:p>
        </p:txBody>
      </p:sp>
      <p:sp>
        <p:nvSpPr>
          <p:cNvPr id="51206"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BF6C1334-9D09-A34C-8532-0CC033F75817}" type="slidenum">
              <a:rPr lang="en-US" sz="1800">
                <a:latin typeface="Arial" charset="0"/>
                <a:cs typeface="Arial" charset="0"/>
                <a:sym typeface="Arial" charset="0"/>
              </a:rPr>
              <a:pPr algn="ctr"/>
              <a:t>49</a:t>
            </a:fld>
            <a:endParaRPr lang="en-US" sz="1800">
              <a:latin typeface="Arial" charset="0"/>
              <a:cs typeface="Arial" charset="0"/>
              <a:sym typeface="Arial" charset="0"/>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BE02811E-AD35-E94C-843D-D7174B691097}" type="slidenum">
              <a:rPr lang="en-US"/>
              <a:pPr/>
              <a:t>5</a:t>
            </a:fld>
            <a:endParaRPr lang="en-US"/>
          </a:p>
        </p:txBody>
      </p:sp>
      <p:pic>
        <p:nvPicPr>
          <p:cNvPr id="6145"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6146"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6147"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6148" name="Rectangle 4"/>
          <p:cNvSpPr>
            <a:spLocks noGrp="1" noChangeArrowheads="1"/>
          </p:cNvSpPr>
          <p:nvPr>
            <p:ph type="title"/>
          </p:nvPr>
        </p:nvSpPr>
        <p:spPr>
          <a:ln/>
        </p:spPr>
        <p:txBody>
          <a:bodyPr/>
          <a:lstStyle/>
          <a:p>
            <a:r>
              <a:rPr lang="en-US"/>
              <a:t>Enabling Objectives</a:t>
            </a:r>
          </a:p>
        </p:txBody>
      </p:sp>
      <p:sp>
        <p:nvSpPr>
          <p:cNvPr id="6149" name="Rectangle 5"/>
          <p:cNvSpPr>
            <a:spLocks noGrp="1" noChangeArrowheads="1"/>
          </p:cNvSpPr>
          <p:nvPr>
            <p:ph type="body" idx="1"/>
          </p:nvPr>
        </p:nvSpPr>
        <p:spPr>
          <a:ln/>
        </p:spPr>
        <p:txBody>
          <a:bodyPr/>
          <a:lstStyle/>
          <a:p>
            <a:pPr marL="342900" indent="-342900">
              <a:spcBef>
                <a:spcPct val="0"/>
              </a:spcBef>
              <a:buClr>
                <a:srgbClr val="993300"/>
              </a:buClr>
              <a:buSzPct val="50000"/>
              <a:buFont typeface="Monotype Sorts" charset="0"/>
              <a:buChar char="n"/>
            </a:pPr>
            <a:r>
              <a:rPr lang="en-US" sz="3600">
                <a:solidFill>
                  <a:schemeClr val="tx1"/>
                </a:solidFill>
              </a:rPr>
              <a:t>The Technical Rescuer candidate, when given the appropriate equipment, shall correctly demonstrate the construction of a ladder jib.</a:t>
            </a:r>
          </a:p>
          <a:p>
            <a:pPr marL="342900" indent="-342900">
              <a:spcBef>
                <a:spcPts val="700"/>
              </a:spcBef>
              <a:buFont typeface="Arial" charset="0"/>
              <a:buNone/>
            </a:pPr>
            <a:endParaRPr lang="en-US" sz="3600">
              <a:solidFill>
                <a:schemeClr val="tx1"/>
              </a:solidFill>
            </a:endParaRPr>
          </a:p>
          <a:p>
            <a:pPr marL="342900" indent="-342900">
              <a:spcBef>
                <a:spcPts val="700"/>
              </a:spcBef>
              <a:buClr>
                <a:srgbClr val="993300"/>
              </a:buClr>
              <a:buSzPct val="50000"/>
              <a:buFont typeface="Monotype Sorts" charset="0"/>
              <a:buChar char="n"/>
            </a:pPr>
            <a:r>
              <a:rPr lang="en-US" sz="3600">
                <a:solidFill>
                  <a:schemeClr val="tx1"/>
                </a:solidFill>
              </a:rPr>
              <a:t>The Technical Rescuer candidate, when given the appropriate equipment, shall correctly demonstrate the construction of a ladder A- frame.</a:t>
            </a:r>
          </a:p>
          <a:p>
            <a:pPr marL="342900" indent="-342900">
              <a:spcBef>
                <a:spcPts val="700"/>
              </a:spcBef>
              <a:buFont typeface="Arial" charset="0"/>
              <a:buNone/>
            </a:pPr>
            <a:endParaRPr lang="en-US" sz="3600">
              <a:solidFill>
                <a:schemeClr val="tx1"/>
              </a:solidFill>
            </a:endParaRPr>
          </a:p>
          <a:p>
            <a:pPr marL="342900" indent="-342900">
              <a:spcBef>
                <a:spcPts val="700"/>
              </a:spcBef>
              <a:buClr>
                <a:srgbClr val="993300"/>
              </a:buClr>
              <a:buSzPct val="50000"/>
              <a:buFont typeface="Monotype Sorts" charset="0"/>
              <a:buChar char="n"/>
            </a:pPr>
            <a:r>
              <a:rPr lang="en-US" sz="3600">
                <a:solidFill>
                  <a:schemeClr val="tx1"/>
                </a:solidFill>
              </a:rPr>
              <a:t>The Technical Rescuer candidate, when given the appropriate equipment, shall correctly demonstrate the construction of an A-frame, using timbers.</a:t>
            </a:r>
          </a:p>
        </p:txBody>
      </p:sp>
      <p:sp>
        <p:nvSpPr>
          <p:cNvPr id="6150"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E1498FD6-BB63-2848-AEB6-0985B986D51B}" type="slidenum">
              <a:rPr lang="en-US" sz="1800">
                <a:latin typeface="Arial" charset="0"/>
                <a:cs typeface="Arial" charset="0"/>
                <a:sym typeface="Arial" charset="0"/>
              </a:rPr>
              <a:pPr algn="ctr"/>
              <a:t>5</a:t>
            </a:fld>
            <a:endParaRPr lang="en-US" sz="1800">
              <a:latin typeface="Arial" charset="0"/>
              <a:cs typeface="Arial" charset="0"/>
              <a:sym typeface="Arial" charset="0"/>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171F96C7-796D-7B47-8CBE-26A26D8BA672}" type="slidenum">
              <a:rPr lang="en-US"/>
              <a:pPr/>
              <a:t>50</a:t>
            </a:fld>
            <a:endParaRPr lang="en-US"/>
          </a:p>
        </p:txBody>
      </p:sp>
      <p:pic>
        <p:nvPicPr>
          <p:cNvPr id="52225"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52226"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52227"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52228" name="Rectangle 4"/>
          <p:cNvSpPr>
            <a:spLocks noGrp="1" noChangeArrowheads="1"/>
          </p:cNvSpPr>
          <p:nvPr>
            <p:ph type="title"/>
          </p:nvPr>
        </p:nvSpPr>
        <p:spPr>
          <a:ln/>
        </p:spPr>
        <p:txBody>
          <a:bodyPr/>
          <a:lstStyle/>
          <a:p>
            <a:r>
              <a:rPr lang="en-US"/>
              <a:t>Ladder-as-a-Derrick</a:t>
            </a:r>
          </a:p>
        </p:txBody>
      </p:sp>
      <p:sp>
        <p:nvSpPr>
          <p:cNvPr id="52229" name="Rectangle 5"/>
          <p:cNvSpPr>
            <a:spLocks noGrp="1" noChangeArrowheads="1"/>
          </p:cNvSpPr>
          <p:nvPr>
            <p:ph type="body" idx="1"/>
          </p:nvPr>
        </p:nvSpPr>
        <p:spPr>
          <a:xfrm>
            <a:off x="2222500" y="1460500"/>
            <a:ext cx="10464800" cy="8470900"/>
          </a:xfrm>
          <a:ln/>
        </p:spPr>
        <p:txBody>
          <a:bodyPr/>
          <a:lstStyle/>
          <a:p>
            <a:pPr marL="342900" indent="-342900">
              <a:spcBef>
                <a:spcPct val="0"/>
              </a:spcBef>
              <a:buClr>
                <a:srgbClr val="993300"/>
              </a:buClr>
              <a:buSzPct val="50000"/>
              <a:buFont typeface="Monotype Sorts" charset="0"/>
              <a:buChar char="n"/>
            </a:pPr>
            <a:r>
              <a:rPr lang="en-US" sz="3400" dirty="0">
                <a:solidFill>
                  <a:srgbClr val="010000"/>
                </a:solidFill>
              </a:rPr>
              <a:t>Setting up on the back of a truck.</a:t>
            </a:r>
          </a:p>
          <a:p>
            <a:pPr marL="742950" lvl="1" indent="-285750">
              <a:spcBef>
                <a:spcPts val="600"/>
              </a:spcBef>
              <a:buClr>
                <a:srgbClr val="010000"/>
              </a:buClr>
              <a:buSzPct val="100000"/>
              <a:buFont typeface="Arial" charset="0"/>
              <a:buChar char="–"/>
            </a:pPr>
            <a:r>
              <a:rPr lang="en-US" sz="3400" dirty="0">
                <a:solidFill>
                  <a:schemeClr val="tx1"/>
                </a:solidFill>
              </a:rPr>
              <a:t>When using a fire truck, the side guy lines </a:t>
            </a:r>
            <a:r>
              <a:rPr lang="en-US" sz="3400" dirty="0" smtClean="0">
                <a:solidFill>
                  <a:schemeClr val="tx1"/>
                </a:solidFill>
              </a:rPr>
              <a:t>can </a:t>
            </a:r>
            <a:r>
              <a:rPr lang="en-US" sz="3400" dirty="0">
                <a:solidFill>
                  <a:schemeClr val="tx1"/>
                </a:solidFill>
              </a:rPr>
              <a:t>secured to the booster line reel or other appropriate anchor</a:t>
            </a:r>
            <a:r>
              <a:rPr lang="en-US" sz="3400" dirty="0" smtClean="0">
                <a:solidFill>
                  <a:schemeClr val="tx1"/>
                </a:solidFill>
              </a:rPr>
              <a:t>. </a:t>
            </a:r>
            <a:r>
              <a:rPr lang="en-US" sz="3400" dirty="0">
                <a:solidFill>
                  <a:schemeClr val="tx1"/>
                </a:solidFill>
              </a:rPr>
              <a:t>If the aft guy line will not crush the light bar located on the cab of the vehicle, then it may be secured to the front bumper or other suitable anchor on the chassis of the vehicle.</a:t>
            </a:r>
          </a:p>
          <a:p>
            <a:pPr marL="742950" lvl="1" indent="-285750">
              <a:spcBef>
                <a:spcPts val="600"/>
              </a:spcBef>
              <a:buClr>
                <a:srgbClr val="010000"/>
              </a:buClr>
              <a:buSzPct val="100000"/>
              <a:buFont typeface="Arial" charset="0"/>
              <a:buChar char="–"/>
            </a:pPr>
            <a:r>
              <a:rPr lang="en-US" sz="3400" dirty="0">
                <a:solidFill>
                  <a:srgbClr val="010000"/>
                </a:solidFill>
              </a:rPr>
              <a:t>If the aft guy line will not crush the light bar located on the cab of the vehicle, then it may be secured to the front bumper or other suitable anchor on the chassis of the vehicle.</a:t>
            </a:r>
          </a:p>
          <a:p>
            <a:pPr marL="742950" lvl="1" indent="-285750">
              <a:spcBef>
                <a:spcPts val="600"/>
              </a:spcBef>
              <a:buClr>
                <a:srgbClr val="010000"/>
              </a:buClr>
              <a:buSzPct val="100000"/>
              <a:buFont typeface="Arial" charset="0"/>
              <a:buChar char="–"/>
            </a:pPr>
            <a:r>
              <a:rPr lang="en-US" sz="3400" dirty="0">
                <a:solidFill>
                  <a:srgbClr val="010000"/>
                </a:solidFill>
              </a:rPr>
              <a:t>The manner in which the base of the ladder is secured is based upon what is available at the tailboard of the particular vehicle being used.</a:t>
            </a:r>
          </a:p>
        </p:txBody>
      </p:sp>
      <p:sp>
        <p:nvSpPr>
          <p:cNvPr id="52230"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75272819-4B7F-234A-8798-3B6D28AA85AB}" type="slidenum">
              <a:rPr lang="en-US" sz="1800">
                <a:latin typeface="Arial" charset="0"/>
                <a:cs typeface="Arial" charset="0"/>
                <a:sym typeface="Arial" charset="0"/>
              </a:rPr>
              <a:pPr algn="ctr"/>
              <a:t>50</a:t>
            </a:fld>
            <a:endParaRPr lang="en-US" sz="1800">
              <a:latin typeface="Arial" charset="0"/>
              <a:cs typeface="Arial" charset="0"/>
              <a:sym typeface="Arial" charset="0"/>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1252B100-E93B-B643-AA24-D6FED0BB9045}" type="slidenum">
              <a:rPr lang="en-US"/>
              <a:pPr/>
              <a:t>51</a:t>
            </a:fld>
            <a:endParaRPr lang="en-US"/>
          </a:p>
        </p:txBody>
      </p:sp>
      <p:pic>
        <p:nvPicPr>
          <p:cNvPr id="53249"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53250"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53251"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53252" name="Rectangle 4"/>
          <p:cNvSpPr>
            <a:spLocks noGrp="1" noChangeArrowheads="1"/>
          </p:cNvSpPr>
          <p:nvPr>
            <p:ph type="title"/>
          </p:nvPr>
        </p:nvSpPr>
        <p:spPr>
          <a:ln/>
        </p:spPr>
        <p:txBody>
          <a:bodyPr/>
          <a:lstStyle/>
          <a:p>
            <a:r>
              <a:rPr lang="en-US"/>
              <a:t>Ladder Jib</a:t>
            </a:r>
          </a:p>
        </p:txBody>
      </p:sp>
      <p:sp>
        <p:nvSpPr>
          <p:cNvPr id="53253" name="Rectangle 5"/>
          <p:cNvSpPr>
            <a:spLocks noGrp="1" noChangeArrowheads="1"/>
          </p:cNvSpPr>
          <p:nvPr>
            <p:ph type="body" idx="1"/>
          </p:nvPr>
        </p:nvSpPr>
        <p:spPr>
          <a:xfrm>
            <a:off x="2222500" y="1460500"/>
            <a:ext cx="10464800" cy="8064500"/>
          </a:xfrm>
          <a:ln/>
        </p:spPr>
        <p:txBody>
          <a:bodyPr/>
          <a:lstStyle/>
          <a:p>
            <a:pPr marL="342900" indent="-342900">
              <a:spcBef>
                <a:spcPct val="0"/>
              </a:spcBef>
              <a:buClr>
                <a:srgbClr val="993300"/>
              </a:buClr>
              <a:buSzPct val="50000"/>
              <a:buFont typeface="Monotype Sorts" charset="0"/>
              <a:buChar char="n"/>
            </a:pPr>
            <a:r>
              <a:rPr lang="en-US" sz="3600" dirty="0" smtClean="0">
                <a:solidFill>
                  <a:schemeClr val="tx1"/>
                </a:solidFill>
              </a:rPr>
              <a:t>When </a:t>
            </a:r>
            <a:r>
              <a:rPr lang="en-US" sz="3600" dirty="0">
                <a:solidFill>
                  <a:schemeClr val="tx1"/>
                </a:solidFill>
              </a:rPr>
              <a:t>lowering a patient from a collapse, the jib is for a one-person load (300 </a:t>
            </a:r>
            <a:r>
              <a:rPr lang="en-US" sz="3600" dirty="0" err="1">
                <a:solidFill>
                  <a:schemeClr val="tx1"/>
                </a:solidFill>
              </a:rPr>
              <a:t>lbs</a:t>
            </a:r>
            <a:r>
              <a:rPr lang="en-US" sz="3600" dirty="0">
                <a:solidFill>
                  <a:schemeClr val="tx1"/>
                </a:solidFill>
              </a:rPr>
              <a:t>) only.</a:t>
            </a:r>
          </a:p>
          <a:p>
            <a:pPr marL="342900" indent="-342900">
              <a:spcBef>
                <a:spcPts val="700"/>
              </a:spcBef>
              <a:buClr>
                <a:srgbClr val="993300"/>
              </a:buClr>
              <a:buSzPct val="50000"/>
              <a:buFont typeface="Monotype Sorts" charset="0"/>
              <a:buChar char="n"/>
            </a:pPr>
            <a:endParaRPr lang="en-US" sz="3600" dirty="0">
              <a:solidFill>
                <a:schemeClr val="tx1"/>
              </a:solidFill>
            </a:endParaRPr>
          </a:p>
          <a:p>
            <a:pPr marL="342900" indent="-342900">
              <a:spcBef>
                <a:spcPts val="700"/>
              </a:spcBef>
              <a:buClr>
                <a:srgbClr val="993300"/>
              </a:buClr>
              <a:buSzPct val="50000"/>
              <a:buFont typeface="Monotype Sorts" charset="0"/>
              <a:buChar char="n"/>
            </a:pPr>
            <a:r>
              <a:rPr lang="en-US" sz="3600" dirty="0">
                <a:solidFill>
                  <a:srgbClr val="010000"/>
                </a:solidFill>
              </a:rPr>
              <a:t>Only one rung extends beyond the wall.</a:t>
            </a:r>
          </a:p>
          <a:p>
            <a:pPr marL="342900" indent="-342900">
              <a:spcBef>
                <a:spcPts val="700"/>
              </a:spcBef>
              <a:buClr>
                <a:srgbClr val="993300"/>
              </a:buClr>
              <a:buSzPct val="50000"/>
              <a:buFont typeface="Monotype Sorts" charset="0"/>
              <a:buChar char="n"/>
            </a:pPr>
            <a:endParaRPr lang="en-US" sz="3600" dirty="0">
              <a:solidFill>
                <a:srgbClr val="010000"/>
              </a:solidFill>
            </a:endParaRPr>
          </a:p>
          <a:p>
            <a:pPr marL="342900" indent="-342900">
              <a:spcBef>
                <a:spcPts val="700"/>
              </a:spcBef>
              <a:buClr>
                <a:srgbClr val="993300"/>
              </a:buClr>
              <a:buSzPct val="50000"/>
              <a:buFont typeface="Monotype Sorts" charset="0"/>
              <a:buChar char="n"/>
            </a:pPr>
            <a:endParaRPr lang="en-US" sz="3600" dirty="0">
              <a:solidFill>
                <a:srgbClr val="010000"/>
              </a:solidFill>
            </a:endParaRPr>
          </a:p>
          <a:p>
            <a:pPr marL="342900" indent="-342900">
              <a:spcBef>
                <a:spcPts val="700"/>
              </a:spcBef>
              <a:buClr>
                <a:srgbClr val="993300"/>
              </a:buClr>
              <a:buSzPct val="50000"/>
              <a:buFont typeface="Monotype Sorts" charset="0"/>
              <a:buChar char="n"/>
            </a:pPr>
            <a:endParaRPr lang="en-US" sz="3600" dirty="0">
              <a:solidFill>
                <a:srgbClr val="010000"/>
              </a:solidFill>
            </a:endParaRPr>
          </a:p>
          <a:p>
            <a:pPr marL="342900" indent="-342900">
              <a:spcBef>
                <a:spcPts val="700"/>
              </a:spcBef>
              <a:buClr>
                <a:srgbClr val="993300"/>
              </a:buClr>
              <a:buSzPct val="50000"/>
              <a:buFont typeface="Monotype Sorts" charset="0"/>
              <a:buChar char="n"/>
            </a:pPr>
            <a:endParaRPr lang="en-US" sz="3600" dirty="0">
              <a:solidFill>
                <a:srgbClr val="010000"/>
              </a:solidFill>
            </a:endParaRPr>
          </a:p>
          <a:p>
            <a:pPr marL="342900" indent="-342900">
              <a:spcBef>
                <a:spcPts val="700"/>
              </a:spcBef>
              <a:buClr>
                <a:srgbClr val="993300"/>
              </a:buClr>
              <a:buSzPct val="50000"/>
              <a:buFont typeface="Monotype Sorts" charset="0"/>
              <a:buChar char="n"/>
            </a:pPr>
            <a:endParaRPr lang="en-US" sz="3600" dirty="0">
              <a:solidFill>
                <a:srgbClr val="010000"/>
              </a:solidFill>
            </a:endParaRPr>
          </a:p>
          <a:p>
            <a:pPr marL="342900" indent="-342900">
              <a:spcBef>
                <a:spcPts val="700"/>
              </a:spcBef>
              <a:buClr>
                <a:srgbClr val="993300"/>
              </a:buClr>
              <a:buSzPct val="50000"/>
              <a:buFont typeface="Monotype Sorts" charset="0"/>
              <a:buChar char="n"/>
            </a:pPr>
            <a:r>
              <a:rPr lang="en-US" sz="3600" dirty="0">
                <a:solidFill>
                  <a:srgbClr val="010000"/>
                </a:solidFill>
              </a:rPr>
              <a:t>A counterweight at the butt end should be used, such as lashing the butt end to an anchor point, or have two rescuers sit on butt end of ladder.</a:t>
            </a:r>
          </a:p>
        </p:txBody>
      </p:sp>
      <p:sp>
        <p:nvSpPr>
          <p:cNvPr id="53254"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27C9E588-56D4-A246-BC18-BFDC81A13ECD}" type="slidenum">
              <a:rPr lang="en-US" sz="1800">
                <a:latin typeface="Arial" charset="0"/>
                <a:cs typeface="Arial" charset="0"/>
                <a:sym typeface="Arial" charset="0"/>
              </a:rPr>
              <a:pPr algn="ctr"/>
              <a:t>51</a:t>
            </a:fld>
            <a:endParaRPr lang="en-US" sz="1800">
              <a:latin typeface="Arial" charset="0"/>
              <a:cs typeface="Arial" charset="0"/>
              <a:sym typeface="Arial" charset="0"/>
            </a:endParaRPr>
          </a:p>
        </p:txBody>
      </p:sp>
      <p:pic>
        <p:nvPicPr>
          <p:cNvPr id="53255" name="Picture 7"/>
          <p:cNvPicPr>
            <a:picLocks noChangeAspect="1"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4457700" y="4038600"/>
            <a:ext cx="4121150" cy="3048000"/>
          </a:xfrm>
          <a:prstGeom prst="rect">
            <a:avLst/>
          </a:prstGeom>
          <a:noFill/>
          <a:ln w="38100" cap="flat">
            <a:solidFill>
              <a:schemeClr val="tx1"/>
            </a:solidFill>
            <a:prstDash val="solid"/>
            <a:miter lim="800000"/>
            <a:headEnd/>
            <a:tailEnd/>
          </a:ln>
          <a:effectLst>
            <a:outerShdw blurRad="127000" dist="152400" dir="2700000" algn="ctr" rotWithShape="0">
              <a:srgbClr val="000000">
                <a:alpha val="79999"/>
              </a:srgbClr>
            </a:outerShdw>
          </a:effectLst>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8405FBC2-480E-A142-8135-FF9DA26EF738}" type="slidenum">
              <a:rPr lang="en-US"/>
              <a:pPr/>
              <a:t>52</a:t>
            </a:fld>
            <a:endParaRPr lang="en-US"/>
          </a:p>
        </p:txBody>
      </p:sp>
      <p:pic>
        <p:nvPicPr>
          <p:cNvPr id="54273"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54274"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54275"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54276" name="Rectangle 4"/>
          <p:cNvSpPr>
            <a:spLocks noGrp="1" noChangeArrowheads="1"/>
          </p:cNvSpPr>
          <p:nvPr>
            <p:ph type="title"/>
          </p:nvPr>
        </p:nvSpPr>
        <p:spPr>
          <a:ln/>
        </p:spPr>
        <p:txBody>
          <a:bodyPr/>
          <a:lstStyle/>
          <a:p>
            <a:r>
              <a:rPr lang="en-US"/>
              <a:t>Ladder Jib</a:t>
            </a:r>
          </a:p>
        </p:txBody>
      </p:sp>
      <p:sp>
        <p:nvSpPr>
          <p:cNvPr id="54277" name="Rectangle 5"/>
          <p:cNvSpPr>
            <a:spLocks noGrp="1" noChangeArrowheads="1"/>
          </p:cNvSpPr>
          <p:nvPr>
            <p:ph type="body" idx="1"/>
          </p:nvPr>
        </p:nvSpPr>
        <p:spPr>
          <a:xfrm>
            <a:off x="2222500" y="1460500"/>
            <a:ext cx="10464800" cy="7785100"/>
          </a:xfrm>
          <a:ln/>
        </p:spPr>
        <p:txBody>
          <a:bodyPr/>
          <a:lstStyle/>
          <a:p>
            <a:pPr marL="342900" indent="-342900">
              <a:spcBef>
                <a:spcPct val="0"/>
              </a:spcBef>
              <a:buClr>
                <a:srgbClr val="993300"/>
              </a:buClr>
              <a:buSzPct val="50000"/>
              <a:buFont typeface="Monotype Sorts" charset="0"/>
              <a:buChar char="n"/>
            </a:pPr>
            <a:r>
              <a:rPr lang="en-US" sz="3500">
                <a:solidFill>
                  <a:schemeClr val="tx1"/>
                </a:solidFill>
              </a:rPr>
              <a:t>The ladder is raised to a level above the departure point using standard departmental procedures.</a:t>
            </a:r>
          </a:p>
          <a:p>
            <a:pPr marL="342900" indent="-342900">
              <a:spcBef>
                <a:spcPts val="700"/>
              </a:spcBef>
              <a:buClr>
                <a:srgbClr val="993300"/>
              </a:buClr>
              <a:buSzPct val="50000"/>
              <a:buFont typeface="Monotype Sorts" charset="0"/>
              <a:buChar char="n"/>
            </a:pPr>
            <a:endParaRPr lang="en-US" sz="3500">
              <a:solidFill>
                <a:schemeClr val="tx1"/>
              </a:solidFill>
            </a:endParaRPr>
          </a:p>
          <a:p>
            <a:pPr marL="342900" indent="-342900">
              <a:spcBef>
                <a:spcPts val="700"/>
              </a:spcBef>
              <a:buClr>
                <a:srgbClr val="993300"/>
              </a:buClr>
              <a:buSzPct val="50000"/>
              <a:buFont typeface="Monotype Sorts" charset="0"/>
              <a:buChar char="n"/>
            </a:pPr>
            <a:r>
              <a:rPr lang="en-US" sz="3500">
                <a:solidFill>
                  <a:srgbClr val="010000"/>
                </a:solidFill>
              </a:rPr>
              <a:t>The ladder is positioned in such a manner that the tip of the ladder is higher than the base.</a:t>
            </a:r>
          </a:p>
          <a:p>
            <a:pPr marL="342900" indent="-342900">
              <a:spcBef>
                <a:spcPts val="700"/>
              </a:spcBef>
              <a:buClr>
                <a:srgbClr val="993300"/>
              </a:buClr>
              <a:buSzPct val="50000"/>
              <a:buFont typeface="Monotype Sorts" charset="0"/>
              <a:buChar char="n"/>
            </a:pPr>
            <a:endParaRPr lang="en-US" sz="3500">
              <a:solidFill>
                <a:srgbClr val="010000"/>
              </a:solidFill>
            </a:endParaRPr>
          </a:p>
          <a:p>
            <a:pPr marL="342900" indent="-342900">
              <a:spcBef>
                <a:spcPts val="700"/>
              </a:spcBef>
              <a:buClr>
                <a:srgbClr val="993300"/>
              </a:buClr>
              <a:buSzPct val="50000"/>
              <a:buFont typeface="Monotype Sorts" charset="0"/>
              <a:buChar char="n"/>
            </a:pPr>
            <a:r>
              <a:rPr lang="en-US" sz="3500">
                <a:solidFill>
                  <a:srgbClr val="010000"/>
                </a:solidFill>
              </a:rPr>
              <a:t>The beams of the ladder should be supported near the tip by the windowsill or parapet wall.</a:t>
            </a:r>
          </a:p>
          <a:p>
            <a:pPr marL="342900" indent="-342900">
              <a:spcBef>
                <a:spcPts val="700"/>
              </a:spcBef>
              <a:buClr>
                <a:srgbClr val="993300"/>
              </a:buClr>
              <a:buSzPct val="50000"/>
              <a:buFont typeface="Monotype Sorts" charset="0"/>
              <a:buChar char="n"/>
            </a:pPr>
            <a:endParaRPr lang="en-US" sz="3500">
              <a:solidFill>
                <a:srgbClr val="010000"/>
              </a:solidFill>
            </a:endParaRPr>
          </a:p>
          <a:p>
            <a:pPr marL="342900" indent="-342900">
              <a:spcBef>
                <a:spcPts val="700"/>
              </a:spcBef>
              <a:buClr>
                <a:srgbClr val="993300"/>
              </a:buClr>
              <a:buSzPct val="50000"/>
              <a:buFont typeface="Monotype Sorts" charset="0"/>
              <a:buChar char="n"/>
            </a:pPr>
            <a:r>
              <a:rPr lang="en-US" sz="3500">
                <a:solidFill>
                  <a:srgbClr val="010000"/>
                </a:solidFill>
              </a:rPr>
              <a:t>A rope sling or tubular nylon sling is doubled and laid across the ladder at the first rung in such a way that both ends of the sling come through the ladder and rest on the sling as it crosses the ladder.</a:t>
            </a:r>
          </a:p>
        </p:txBody>
      </p:sp>
      <p:sp>
        <p:nvSpPr>
          <p:cNvPr id="54278"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28F46933-94FA-044A-878A-32E114C98DB0}" type="slidenum">
              <a:rPr lang="en-US" sz="1800">
                <a:latin typeface="Arial" charset="0"/>
                <a:cs typeface="Arial" charset="0"/>
                <a:sym typeface="Arial" charset="0"/>
              </a:rPr>
              <a:pPr algn="ctr"/>
              <a:t>52</a:t>
            </a:fld>
            <a:endParaRPr lang="en-US" sz="1800">
              <a:latin typeface="Arial" charset="0"/>
              <a:cs typeface="Arial" charset="0"/>
              <a:sym typeface="Arial" charset="0"/>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4F0B7E54-F982-D346-A9AC-10F6AA668F4E}" type="slidenum">
              <a:rPr lang="en-US"/>
              <a:pPr/>
              <a:t>53</a:t>
            </a:fld>
            <a:endParaRPr lang="en-US"/>
          </a:p>
        </p:txBody>
      </p:sp>
      <p:pic>
        <p:nvPicPr>
          <p:cNvPr id="55297"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55298"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55299"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55300" name="Rectangle 4"/>
          <p:cNvSpPr>
            <a:spLocks noGrp="1" noChangeArrowheads="1"/>
          </p:cNvSpPr>
          <p:nvPr>
            <p:ph type="title"/>
          </p:nvPr>
        </p:nvSpPr>
        <p:spPr>
          <a:ln/>
        </p:spPr>
        <p:txBody>
          <a:bodyPr/>
          <a:lstStyle/>
          <a:p>
            <a:r>
              <a:rPr lang="en-US"/>
              <a:t>Ladder Jib</a:t>
            </a:r>
          </a:p>
        </p:txBody>
      </p:sp>
      <p:sp>
        <p:nvSpPr>
          <p:cNvPr id="55301" name="Rectangle 5"/>
          <p:cNvSpPr>
            <a:spLocks noGrp="1" noChangeArrowheads="1"/>
          </p:cNvSpPr>
          <p:nvPr>
            <p:ph type="body" idx="1"/>
          </p:nvPr>
        </p:nvSpPr>
        <p:spPr>
          <a:ln/>
        </p:spPr>
        <p:txBody>
          <a:bodyPr/>
          <a:lstStyle/>
          <a:p>
            <a:pPr marL="342900" indent="-342900">
              <a:spcBef>
                <a:spcPct val="0"/>
              </a:spcBef>
              <a:buClr>
                <a:srgbClr val="993300"/>
              </a:buClr>
              <a:buSzPct val="50000"/>
              <a:buFont typeface="Monotype Sorts" charset="0"/>
              <a:buChar char="n"/>
            </a:pPr>
            <a:r>
              <a:rPr lang="en-US" sz="3600" dirty="0">
                <a:solidFill>
                  <a:schemeClr val="tx1"/>
                </a:solidFill>
              </a:rPr>
              <a:t>Do not place the ladder sling farther than one rung from the parapet wall or windowsill. Each additional inch of projection increases the counterweight required at the base of the ladder.</a:t>
            </a:r>
          </a:p>
          <a:p>
            <a:pPr marL="342900" indent="-342900">
              <a:spcBef>
                <a:spcPts val="700"/>
              </a:spcBef>
              <a:buClr>
                <a:srgbClr val="993300"/>
              </a:buClr>
              <a:buSzPct val="50000"/>
              <a:buFont typeface="Monotype Sorts" charset="0"/>
              <a:buChar char="n"/>
            </a:pPr>
            <a:endParaRPr lang="en-US" sz="3600" dirty="0">
              <a:solidFill>
                <a:schemeClr val="tx1"/>
              </a:solidFill>
            </a:endParaRPr>
          </a:p>
          <a:p>
            <a:pPr marL="342900" indent="-342900">
              <a:spcBef>
                <a:spcPts val="700"/>
              </a:spcBef>
              <a:buClr>
                <a:srgbClr val="993300"/>
              </a:buClr>
              <a:buSzPct val="50000"/>
              <a:buFont typeface="Monotype Sorts" charset="0"/>
              <a:buChar char="n"/>
            </a:pPr>
            <a:r>
              <a:rPr lang="en-US" sz="3600" dirty="0">
                <a:solidFill>
                  <a:schemeClr val="tx1"/>
                </a:solidFill>
              </a:rPr>
              <a:t>T</a:t>
            </a:r>
            <a:r>
              <a:rPr lang="en-US" sz="3600" dirty="0">
                <a:solidFill>
                  <a:srgbClr val="010000"/>
                </a:solidFill>
              </a:rPr>
              <a:t>he bed of the ladder is secured to the fly section at one or more points with round lashing to prevent a separation of the two sections under a load.</a:t>
            </a:r>
          </a:p>
          <a:p>
            <a:pPr marL="342900" indent="-342900">
              <a:spcBef>
                <a:spcPts val="700"/>
              </a:spcBef>
              <a:buClr>
                <a:srgbClr val="993300"/>
              </a:buClr>
              <a:buSzPct val="50000"/>
              <a:buFont typeface="Monotype Sorts" charset="0"/>
              <a:buChar char="n"/>
            </a:pPr>
            <a:endParaRPr lang="en-US" sz="3600" dirty="0">
              <a:solidFill>
                <a:srgbClr val="010000"/>
              </a:solidFill>
            </a:endParaRPr>
          </a:p>
          <a:p>
            <a:pPr marL="342900" indent="-342900">
              <a:spcBef>
                <a:spcPts val="700"/>
              </a:spcBef>
              <a:buClr>
                <a:srgbClr val="993300"/>
              </a:buClr>
              <a:buSzPct val="50000"/>
              <a:buFont typeface="Monotype Sorts" charset="0"/>
              <a:buChar char="n"/>
            </a:pPr>
            <a:r>
              <a:rPr lang="en-US" sz="3600" dirty="0">
                <a:solidFill>
                  <a:srgbClr val="010000"/>
                </a:solidFill>
              </a:rPr>
              <a:t>A mechanical advantage system is then secured at </a:t>
            </a:r>
            <a:r>
              <a:rPr lang="en-US" sz="3600" dirty="0" smtClean="0">
                <a:solidFill>
                  <a:srgbClr val="010000"/>
                </a:solidFill>
              </a:rPr>
              <a:t>the </a:t>
            </a:r>
            <a:r>
              <a:rPr lang="en-US" sz="3600" dirty="0">
                <a:solidFill>
                  <a:srgbClr val="010000"/>
                </a:solidFill>
              </a:rPr>
              <a:t>sling to create a mechanical advantage. </a:t>
            </a:r>
          </a:p>
        </p:txBody>
      </p:sp>
      <p:sp>
        <p:nvSpPr>
          <p:cNvPr id="55302"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E5818213-AE82-7A4B-B118-AB0CC5679167}" type="slidenum">
              <a:rPr lang="en-US" sz="1800">
                <a:latin typeface="Arial" charset="0"/>
                <a:cs typeface="Arial" charset="0"/>
                <a:sym typeface="Arial" charset="0"/>
              </a:rPr>
              <a:pPr algn="ctr"/>
              <a:t>53</a:t>
            </a:fld>
            <a:endParaRPr lang="en-US" sz="1800">
              <a:latin typeface="Arial" charset="0"/>
              <a:cs typeface="Arial" charset="0"/>
              <a:sym typeface="Arial" charset="0"/>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51F20406-06A2-FF45-8173-5DD6CFD6694B}" type="slidenum">
              <a:rPr lang="en-US"/>
              <a:pPr/>
              <a:t>54</a:t>
            </a:fld>
            <a:endParaRPr lang="en-US"/>
          </a:p>
        </p:txBody>
      </p:sp>
      <p:pic>
        <p:nvPicPr>
          <p:cNvPr id="56321"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56322"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56323"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56324" name="Rectangle 4"/>
          <p:cNvSpPr>
            <a:spLocks noGrp="1" noChangeArrowheads="1"/>
          </p:cNvSpPr>
          <p:nvPr>
            <p:ph type="title"/>
          </p:nvPr>
        </p:nvSpPr>
        <p:spPr>
          <a:ln/>
        </p:spPr>
        <p:txBody>
          <a:bodyPr/>
          <a:lstStyle/>
          <a:p>
            <a:r>
              <a:rPr lang="en-US"/>
              <a:t>Ladder A-Frame</a:t>
            </a:r>
          </a:p>
        </p:txBody>
      </p:sp>
      <p:sp>
        <p:nvSpPr>
          <p:cNvPr id="56325" name="Rectangle 5"/>
          <p:cNvSpPr>
            <a:spLocks noGrp="1" noChangeArrowheads="1"/>
          </p:cNvSpPr>
          <p:nvPr>
            <p:ph type="body" idx="1"/>
          </p:nvPr>
        </p:nvSpPr>
        <p:spPr>
          <a:xfrm>
            <a:off x="2222500" y="1460500"/>
            <a:ext cx="5499100" cy="7721600"/>
          </a:xfrm>
          <a:ln/>
        </p:spPr>
        <p:txBody>
          <a:bodyPr/>
          <a:lstStyle/>
          <a:p>
            <a:pPr marL="342900" indent="-342900">
              <a:spcBef>
                <a:spcPct val="0"/>
              </a:spcBef>
              <a:buClr>
                <a:srgbClr val="993300"/>
              </a:buClr>
              <a:buSzPct val="50000"/>
              <a:buFont typeface="Monotype Sorts" charset="0"/>
              <a:buChar char="n"/>
            </a:pPr>
            <a:r>
              <a:rPr lang="en-US" sz="3100">
                <a:solidFill>
                  <a:schemeClr val="tx1"/>
                </a:solidFill>
              </a:rPr>
              <a:t>Position the two ladders on the ground on their beams with the heels of the ladder even.</a:t>
            </a:r>
          </a:p>
          <a:p>
            <a:pPr marL="342900" indent="-342900">
              <a:spcBef>
                <a:spcPts val="700"/>
              </a:spcBef>
              <a:buClr>
                <a:srgbClr val="993300"/>
              </a:buClr>
              <a:buSzPct val="50000"/>
              <a:buFont typeface="Monotype Sorts" charset="0"/>
              <a:buChar char="n"/>
            </a:pPr>
            <a:endParaRPr lang="en-US" sz="3100">
              <a:solidFill>
                <a:schemeClr val="tx1"/>
              </a:solidFill>
            </a:endParaRPr>
          </a:p>
          <a:p>
            <a:pPr marL="342900" indent="-342900">
              <a:spcBef>
                <a:spcPts val="700"/>
              </a:spcBef>
              <a:buClr>
                <a:srgbClr val="993300"/>
              </a:buClr>
              <a:buSzPct val="50000"/>
              <a:buFont typeface="Monotype Sorts" charset="0"/>
              <a:buChar char="n"/>
            </a:pPr>
            <a:r>
              <a:rPr lang="en-US" sz="3100">
                <a:solidFill>
                  <a:srgbClr val="010000"/>
                </a:solidFill>
              </a:rPr>
              <a:t>Align the top rungs of the ladder.</a:t>
            </a:r>
          </a:p>
          <a:p>
            <a:pPr marL="342900" indent="-342900">
              <a:spcBef>
                <a:spcPts val="700"/>
              </a:spcBef>
              <a:buClr>
                <a:srgbClr val="993300"/>
              </a:buClr>
              <a:buSzPct val="50000"/>
              <a:buFont typeface="Monotype Sorts" charset="0"/>
              <a:buChar char="n"/>
            </a:pPr>
            <a:endParaRPr lang="en-US" sz="3100">
              <a:solidFill>
                <a:srgbClr val="010000"/>
              </a:solidFill>
            </a:endParaRPr>
          </a:p>
          <a:p>
            <a:pPr marL="342900" indent="-342900">
              <a:spcBef>
                <a:spcPts val="700"/>
              </a:spcBef>
              <a:buClr>
                <a:srgbClr val="993300"/>
              </a:buClr>
              <a:buSzPct val="50000"/>
              <a:buFont typeface="Monotype Sorts" charset="0"/>
              <a:buChar char="n"/>
            </a:pPr>
            <a:r>
              <a:rPr lang="en-US" sz="3100">
                <a:solidFill>
                  <a:srgbClr val="010000"/>
                </a:solidFill>
              </a:rPr>
              <a:t>With the top rungs and beams together, keep the butts of the ladder apart equal to approximately one-half the distance from the heel of the ladder to the sling used to support the pulley system.</a:t>
            </a:r>
          </a:p>
        </p:txBody>
      </p:sp>
      <p:sp>
        <p:nvSpPr>
          <p:cNvPr id="56326"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83E4906D-C8F9-A24A-9D7D-7808C04B9F72}" type="slidenum">
              <a:rPr lang="en-US" sz="1800">
                <a:latin typeface="Arial" charset="0"/>
                <a:cs typeface="Arial" charset="0"/>
                <a:sym typeface="Arial" charset="0"/>
              </a:rPr>
              <a:pPr algn="ctr"/>
              <a:t>54</a:t>
            </a:fld>
            <a:endParaRPr lang="en-US" sz="1800">
              <a:latin typeface="Arial" charset="0"/>
              <a:cs typeface="Arial" charset="0"/>
              <a:sym typeface="Arial" charset="0"/>
            </a:endParaRPr>
          </a:p>
        </p:txBody>
      </p:sp>
      <p:pic>
        <p:nvPicPr>
          <p:cNvPr id="56327" name="Picture 7"/>
          <p:cNvPicPr>
            <a:picLocks noChangeAspect="1"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7797800" y="1622425"/>
            <a:ext cx="4800600" cy="7221538"/>
          </a:xfrm>
          <a:prstGeom prst="rect">
            <a:avLst/>
          </a:prstGeom>
          <a:noFill/>
          <a:ln w="38100" cap="flat">
            <a:solidFill>
              <a:schemeClr val="tx1"/>
            </a:solidFill>
            <a:prstDash val="solid"/>
            <a:miter lim="800000"/>
            <a:headEnd/>
            <a:tailEnd/>
          </a:ln>
          <a:effectLst>
            <a:outerShdw blurRad="127000" dist="152400" dir="2700000" algn="ctr" rotWithShape="0">
              <a:srgbClr val="000000">
                <a:alpha val="79999"/>
              </a:srgbClr>
            </a:outerShdw>
          </a:effectLst>
          <a:extLst>
            <a:ext uri="{909E8E84-426E-40dd-AFC4-6F175D3DCCD1}">
              <a14:hiddenFill xmlns:a14="http://schemas.microsoft.com/office/drawing/2010/main" xmlns="">
                <a:solidFill>
                  <a:srgbClr val="FFFFFF"/>
                </a:solidFill>
              </a14:hiddenFill>
            </a:ext>
          </a:extLst>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E7714AB0-FCAC-BC41-9E25-F8A96A7F5565}" type="slidenum">
              <a:rPr lang="en-US"/>
              <a:pPr/>
              <a:t>55</a:t>
            </a:fld>
            <a:endParaRPr lang="en-US"/>
          </a:p>
        </p:txBody>
      </p:sp>
      <p:pic>
        <p:nvPicPr>
          <p:cNvPr id="57345"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57346"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57347"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57348" name="Rectangle 4"/>
          <p:cNvSpPr>
            <a:spLocks noGrp="1" noChangeArrowheads="1"/>
          </p:cNvSpPr>
          <p:nvPr>
            <p:ph type="title"/>
          </p:nvPr>
        </p:nvSpPr>
        <p:spPr>
          <a:ln/>
        </p:spPr>
        <p:txBody>
          <a:bodyPr/>
          <a:lstStyle/>
          <a:p>
            <a:r>
              <a:rPr lang="en-US"/>
              <a:t>Ladder A-Frame</a:t>
            </a:r>
          </a:p>
        </p:txBody>
      </p:sp>
      <p:sp>
        <p:nvSpPr>
          <p:cNvPr id="57349" name="Rectangle 5"/>
          <p:cNvSpPr>
            <a:spLocks noGrp="1" noChangeArrowheads="1"/>
          </p:cNvSpPr>
          <p:nvPr>
            <p:ph type="body" idx="1"/>
          </p:nvPr>
        </p:nvSpPr>
        <p:spPr>
          <a:ln/>
        </p:spPr>
        <p:txBody>
          <a:bodyPr/>
          <a:lstStyle/>
          <a:p>
            <a:pPr marL="342900" indent="-342900">
              <a:spcBef>
                <a:spcPct val="0"/>
              </a:spcBef>
              <a:buClr>
                <a:srgbClr val="993300"/>
              </a:buClr>
              <a:buSzPct val="50000"/>
              <a:buFont typeface="Monotype Sorts" charset="0"/>
              <a:buChar char="n"/>
            </a:pPr>
            <a:r>
              <a:rPr lang="en-US" sz="3500" dirty="0">
                <a:solidFill>
                  <a:srgbClr val="010000"/>
                </a:solidFill>
              </a:rPr>
              <a:t>Lash the top rungs or beams together using round lashing. </a:t>
            </a:r>
            <a:r>
              <a:rPr lang="en-US" sz="3500" dirty="0" smtClean="0">
                <a:solidFill>
                  <a:srgbClr val="010000"/>
                </a:solidFill>
              </a:rPr>
              <a:t>Clove hitch-round turns-clove </a:t>
            </a:r>
            <a:r>
              <a:rPr lang="en-US" sz="3500" dirty="0">
                <a:solidFill>
                  <a:srgbClr val="010000"/>
                </a:solidFill>
              </a:rPr>
              <a:t>hitch.</a:t>
            </a:r>
          </a:p>
          <a:p>
            <a:pPr marL="342900" indent="-342900">
              <a:spcBef>
                <a:spcPts val="700"/>
              </a:spcBef>
              <a:buClr>
                <a:srgbClr val="993300"/>
              </a:buClr>
              <a:buSzPct val="50000"/>
              <a:buFont typeface="Monotype Sorts" charset="0"/>
              <a:buChar char="n"/>
            </a:pPr>
            <a:endParaRPr lang="en-US" sz="3500" dirty="0">
              <a:solidFill>
                <a:srgbClr val="010000"/>
              </a:solidFill>
            </a:endParaRPr>
          </a:p>
          <a:p>
            <a:pPr marL="342900" indent="-342900">
              <a:spcBef>
                <a:spcPts val="700"/>
              </a:spcBef>
              <a:buClr>
                <a:srgbClr val="993300"/>
              </a:buClr>
              <a:buSzPct val="50000"/>
              <a:buFont typeface="Monotype Sorts" charset="0"/>
              <a:buChar char="n"/>
            </a:pPr>
            <a:r>
              <a:rPr lang="en-US" sz="3500" dirty="0">
                <a:solidFill>
                  <a:schemeClr val="tx1"/>
                </a:solidFill>
              </a:rPr>
              <a:t>The two side guy lines are put on with a split clove hitch around the first rung and beam of the ladder with a loop being placed on the opposite beam and the side guy line being secured to a holdfast on that side of the ladder A-frame pulling the beams of the ladder together rather than apart. </a:t>
            </a:r>
          </a:p>
          <a:p>
            <a:pPr marL="342900" indent="-342900">
              <a:spcBef>
                <a:spcPts val="700"/>
              </a:spcBef>
              <a:buClr>
                <a:srgbClr val="993300"/>
              </a:buClr>
              <a:buSzPct val="50000"/>
              <a:buFont typeface="Monotype Sorts" charset="0"/>
              <a:buChar char="n"/>
            </a:pPr>
            <a:endParaRPr lang="en-US" sz="3500" dirty="0">
              <a:solidFill>
                <a:schemeClr val="tx1"/>
              </a:solidFill>
            </a:endParaRPr>
          </a:p>
          <a:p>
            <a:pPr marL="342900" indent="-342900">
              <a:spcBef>
                <a:spcPts val="700"/>
              </a:spcBef>
              <a:buClr>
                <a:srgbClr val="993300"/>
              </a:buClr>
              <a:buSzPct val="50000"/>
              <a:buFont typeface="Monotype Sorts" charset="0"/>
              <a:buChar char="n"/>
            </a:pPr>
            <a:r>
              <a:rPr lang="en-US" sz="3500" dirty="0">
                <a:solidFill>
                  <a:srgbClr val="010000"/>
                </a:solidFill>
              </a:rPr>
              <a:t>The side guy lines should be one and one-half times the distance from the sling at the top of the ladder to the butts of the ladders.</a:t>
            </a:r>
          </a:p>
        </p:txBody>
      </p:sp>
      <p:sp>
        <p:nvSpPr>
          <p:cNvPr id="57350"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1C9DB624-23D8-694A-AF92-94804FC8C67D}" type="slidenum">
              <a:rPr lang="en-US" sz="1800">
                <a:latin typeface="Arial" charset="0"/>
                <a:cs typeface="Arial" charset="0"/>
                <a:sym typeface="Arial" charset="0"/>
              </a:rPr>
              <a:pPr algn="ctr"/>
              <a:t>55</a:t>
            </a:fld>
            <a:endParaRPr lang="en-US" sz="1800">
              <a:latin typeface="Arial" charset="0"/>
              <a:cs typeface="Arial" charset="0"/>
              <a:sym typeface="Arial" charset="0"/>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0BE970F6-AF58-D447-9FC6-EF364DADC53F}" type="slidenum">
              <a:rPr lang="en-US"/>
              <a:pPr/>
              <a:t>56</a:t>
            </a:fld>
            <a:endParaRPr lang="en-US"/>
          </a:p>
        </p:txBody>
      </p:sp>
      <p:pic>
        <p:nvPicPr>
          <p:cNvPr id="58369"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58370"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58371"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58372" name="Rectangle 4"/>
          <p:cNvSpPr>
            <a:spLocks noGrp="1" noChangeArrowheads="1"/>
          </p:cNvSpPr>
          <p:nvPr>
            <p:ph type="title"/>
          </p:nvPr>
        </p:nvSpPr>
        <p:spPr>
          <a:ln/>
        </p:spPr>
        <p:txBody>
          <a:bodyPr/>
          <a:lstStyle/>
          <a:p>
            <a:r>
              <a:rPr lang="en-US"/>
              <a:t>Ladder A-Frame</a:t>
            </a:r>
          </a:p>
        </p:txBody>
      </p:sp>
      <p:sp>
        <p:nvSpPr>
          <p:cNvPr id="58373" name="Rectangle 5"/>
          <p:cNvSpPr>
            <a:spLocks noGrp="1" noChangeArrowheads="1"/>
          </p:cNvSpPr>
          <p:nvPr>
            <p:ph type="body" idx="1"/>
          </p:nvPr>
        </p:nvSpPr>
        <p:spPr>
          <a:ln/>
        </p:spPr>
        <p:txBody>
          <a:bodyPr/>
          <a:lstStyle/>
          <a:p>
            <a:pPr marL="342900" indent="-342900">
              <a:spcBef>
                <a:spcPct val="0"/>
              </a:spcBef>
              <a:buClr>
                <a:srgbClr val="993300"/>
              </a:buClr>
              <a:buSzPct val="50000"/>
              <a:buFont typeface="Monotype Sorts" charset="0"/>
              <a:buChar char="n"/>
            </a:pPr>
            <a:r>
              <a:rPr lang="en-US" sz="3600">
                <a:solidFill>
                  <a:schemeClr val="tx1"/>
                </a:solidFill>
              </a:rPr>
              <a:t>The holdfast or picket anchoring system should be placed in line with the object being lifted.</a:t>
            </a:r>
          </a:p>
          <a:p>
            <a:pPr marL="342900" indent="-342900">
              <a:spcBef>
                <a:spcPts val="700"/>
              </a:spcBef>
              <a:buClr>
                <a:srgbClr val="993300"/>
              </a:buClr>
              <a:buSzPct val="50000"/>
              <a:buFont typeface="Monotype Sorts" charset="0"/>
              <a:buChar char="n"/>
            </a:pPr>
            <a:endParaRPr lang="en-US" sz="3600">
              <a:solidFill>
                <a:schemeClr val="tx1"/>
              </a:solidFill>
            </a:endParaRPr>
          </a:p>
          <a:p>
            <a:pPr marL="342900" indent="-342900">
              <a:spcBef>
                <a:spcPts val="700"/>
              </a:spcBef>
              <a:buClr>
                <a:srgbClr val="993300"/>
              </a:buClr>
              <a:buSzPct val="50000"/>
              <a:buFont typeface="Monotype Sorts" charset="0"/>
              <a:buChar char="n"/>
            </a:pPr>
            <a:r>
              <a:rPr lang="en-US" sz="3600">
                <a:solidFill>
                  <a:srgbClr val="010000"/>
                </a:solidFill>
              </a:rPr>
              <a:t>A rope sling or tubular nylon sling is passed around the beams of one ladder and over the top rung of the connecting ladder so that it rests over the top rungs of the two ladders.</a:t>
            </a:r>
          </a:p>
          <a:p>
            <a:pPr marL="342900" indent="-342900">
              <a:spcBef>
                <a:spcPts val="700"/>
              </a:spcBef>
              <a:buClr>
                <a:srgbClr val="993300"/>
              </a:buClr>
              <a:buSzPct val="50000"/>
              <a:buFont typeface="Monotype Sorts" charset="0"/>
              <a:buChar char="n"/>
            </a:pPr>
            <a:endParaRPr lang="en-US" sz="3600">
              <a:solidFill>
                <a:srgbClr val="010000"/>
              </a:solidFill>
            </a:endParaRPr>
          </a:p>
          <a:p>
            <a:pPr marL="342900" indent="-342900">
              <a:spcBef>
                <a:spcPts val="700"/>
              </a:spcBef>
              <a:buClr>
                <a:srgbClr val="993300"/>
              </a:buClr>
              <a:buSzPct val="50000"/>
              <a:buFont typeface="Monotype Sorts" charset="0"/>
              <a:buChar char="n"/>
            </a:pPr>
            <a:r>
              <a:rPr lang="en-US" sz="3600">
                <a:solidFill>
                  <a:srgbClr val="010000"/>
                </a:solidFill>
              </a:rPr>
              <a:t>A mechanical advantage system is then secured at this sling to create a mechanical advantage. </a:t>
            </a:r>
          </a:p>
          <a:p>
            <a:pPr marL="342900" indent="-342900">
              <a:spcBef>
                <a:spcPts val="700"/>
              </a:spcBef>
              <a:buClr>
                <a:srgbClr val="993300"/>
              </a:buClr>
              <a:buSzPct val="50000"/>
              <a:buFont typeface="Monotype Sorts" charset="0"/>
              <a:buChar char="n"/>
            </a:pPr>
            <a:endParaRPr lang="en-US" sz="3600">
              <a:solidFill>
                <a:srgbClr val="010000"/>
              </a:solidFill>
            </a:endParaRPr>
          </a:p>
          <a:p>
            <a:pPr marL="342900" indent="-342900">
              <a:spcBef>
                <a:spcPts val="700"/>
              </a:spcBef>
              <a:buClr>
                <a:srgbClr val="993300"/>
              </a:buClr>
              <a:buSzPct val="50000"/>
              <a:buFont typeface="Monotype Sorts" charset="0"/>
              <a:buChar char="n"/>
            </a:pPr>
            <a:r>
              <a:rPr lang="en-US" sz="3600">
                <a:solidFill>
                  <a:srgbClr val="010000"/>
                </a:solidFill>
              </a:rPr>
              <a:t>The ladders are now ready to be raised over the point of the operation.</a:t>
            </a:r>
          </a:p>
        </p:txBody>
      </p:sp>
      <p:sp>
        <p:nvSpPr>
          <p:cNvPr id="58374"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00822E91-551F-2E48-B503-A021091D0C97}" type="slidenum">
              <a:rPr lang="en-US" sz="1800">
                <a:latin typeface="Arial" charset="0"/>
                <a:cs typeface="Arial" charset="0"/>
                <a:sym typeface="Arial" charset="0"/>
              </a:rPr>
              <a:pPr algn="ctr"/>
              <a:t>56</a:t>
            </a:fld>
            <a:endParaRPr lang="en-US" sz="1800">
              <a:latin typeface="Arial" charset="0"/>
              <a:cs typeface="Arial" charset="0"/>
              <a:sym typeface="Arial" charset="0"/>
            </a:endParaRP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7BF8AA3E-38E6-8143-91DF-81DBA1DF6CBC}" type="slidenum">
              <a:rPr lang="en-US"/>
              <a:pPr/>
              <a:t>57</a:t>
            </a:fld>
            <a:endParaRPr lang="en-US"/>
          </a:p>
        </p:txBody>
      </p:sp>
      <p:pic>
        <p:nvPicPr>
          <p:cNvPr id="59393"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59394"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59395"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59396" name="Rectangle 4"/>
          <p:cNvSpPr>
            <a:spLocks noGrp="1" noChangeArrowheads="1"/>
          </p:cNvSpPr>
          <p:nvPr>
            <p:ph type="title"/>
          </p:nvPr>
        </p:nvSpPr>
        <p:spPr>
          <a:ln/>
        </p:spPr>
        <p:txBody>
          <a:bodyPr/>
          <a:lstStyle/>
          <a:p>
            <a:r>
              <a:rPr lang="en-US"/>
              <a:t>Ladder A-Frame</a:t>
            </a:r>
          </a:p>
        </p:txBody>
      </p:sp>
      <p:sp>
        <p:nvSpPr>
          <p:cNvPr id="59397" name="Rectangle 5"/>
          <p:cNvSpPr>
            <a:spLocks noGrp="1" noChangeArrowheads="1"/>
          </p:cNvSpPr>
          <p:nvPr>
            <p:ph type="body" idx="1"/>
          </p:nvPr>
        </p:nvSpPr>
        <p:spPr>
          <a:ln/>
        </p:spPr>
        <p:txBody>
          <a:bodyPr/>
          <a:lstStyle/>
          <a:p>
            <a:pPr marL="342900" indent="-342900">
              <a:spcBef>
                <a:spcPct val="0"/>
              </a:spcBef>
              <a:buClr>
                <a:srgbClr val="993300"/>
              </a:buClr>
              <a:buSzPct val="50000"/>
              <a:buFont typeface="Monotype Sorts" charset="0"/>
              <a:buChar char="n"/>
            </a:pPr>
            <a:r>
              <a:rPr lang="en-US" sz="3600">
                <a:solidFill>
                  <a:schemeClr val="tx1"/>
                </a:solidFill>
              </a:rPr>
              <a:t>To prevent the ladders from spreading further at the base, a rope ledger is attached at the bottom rungs of the two ladders. </a:t>
            </a:r>
          </a:p>
        </p:txBody>
      </p:sp>
      <p:sp>
        <p:nvSpPr>
          <p:cNvPr id="59398"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34E60C1C-6822-BD45-B0BA-9308D28635D7}" type="slidenum">
              <a:rPr lang="en-US" sz="1800">
                <a:latin typeface="Arial" charset="0"/>
                <a:cs typeface="Arial" charset="0"/>
                <a:sym typeface="Arial" charset="0"/>
              </a:rPr>
              <a:pPr algn="ctr"/>
              <a:t>57</a:t>
            </a:fld>
            <a:endParaRPr lang="en-US" sz="1800">
              <a:latin typeface="Arial" charset="0"/>
              <a:cs typeface="Arial" charset="0"/>
              <a:sym typeface="Arial" charset="0"/>
            </a:endParaRPr>
          </a:p>
        </p:txBody>
      </p:sp>
      <p:pic>
        <p:nvPicPr>
          <p:cNvPr id="59399" name="Picture 7"/>
          <p:cNvPicPr>
            <a:picLocks noChangeAspect="1"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3568700" y="3695700"/>
            <a:ext cx="6769100" cy="4318000"/>
          </a:xfrm>
          <a:prstGeom prst="rect">
            <a:avLst/>
          </a:prstGeom>
          <a:noFill/>
          <a:ln w="38100" cap="flat">
            <a:solidFill>
              <a:schemeClr val="tx1"/>
            </a:solidFill>
            <a:prstDash val="solid"/>
            <a:miter lim="800000"/>
            <a:headEnd/>
            <a:tailEnd/>
          </a:ln>
          <a:effectLst>
            <a:outerShdw blurRad="127000" dist="152400" dir="2700000" algn="ctr" rotWithShape="0">
              <a:srgbClr val="000000">
                <a:alpha val="79999"/>
              </a:srgbClr>
            </a:outerShdw>
          </a:effectLst>
          <a:extLst>
            <a:ext uri="{909E8E84-426E-40dd-AFC4-6F175D3DCCD1}">
              <a14:hiddenFill xmlns:a14="http://schemas.microsoft.com/office/drawing/2010/main" xmlns="">
                <a:solidFill>
                  <a:srgbClr val="FFFFFF"/>
                </a:solidFill>
              </a14:hiddenFill>
            </a:ext>
          </a:extLst>
        </p:spPr>
      </p:pic>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2E6215A4-251A-084C-995F-42F595A5810D}" type="slidenum">
              <a:rPr lang="en-US"/>
              <a:pPr/>
              <a:t>58</a:t>
            </a:fld>
            <a:endParaRPr lang="en-US"/>
          </a:p>
        </p:txBody>
      </p:sp>
      <p:pic>
        <p:nvPicPr>
          <p:cNvPr id="60417"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60418"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60419"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60420" name="Rectangle 4"/>
          <p:cNvSpPr>
            <a:spLocks noGrp="1" noChangeArrowheads="1"/>
          </p:cNvSpPr>
          <p:nvPr>
            <p:ph type="title"/>
          </p:nvPr>
        </p:nvSpPr>
        <p:spPr>
          <a:ln/>
        </p:spPr>
        <p:txBody>
          <a:bodyPr/>
          <a:lstStyle/>
          <a:p>
            <a:r>
              <a:rPr lang="en-US"/>
              <a:t>Ladder A-Frame</a:t>
            </a:r>
          </a:p>
        </p:txBody>
      </p:sp>
      <p:sp>
        <p:nvSpPr>
          <p:cNvPr id="60421" name="Rectangle 5"/>
          <p:cNvSpPr>
            <a:spLocks noGrp="1" noChangeArrowheads="1"/>
          </p:cNvSpPr>
          <p:nvPr>
            <p:ph type="body" idx="1"/>
          </p:nvPr>
        </p:nvSpPr>
        <p:spPr>
          <a:ln/>
        </p:spPr>
        <p:txBody>
          <a:bodyPr/>
          <a:lstStyle/>
          <a:p>
            <a:pPr marL="0" indent="0">
              <a:spcBef>
                <a:spcPct val="0"/>
              </a:spcBef>
              <a:buClr>
                <a:srgbClr val="993300"/>
              </a:buClr>
              <a:buSzPct val="50000"/>
              <a:buNone/>
            </a:pPr>
            <a:r>
              <a:rPr lang="en-US" sz="3600" b="1" dirty="0" smtClean="0">
                <a:solidFill>
                  <a:srgbClr val="010000"/>
                </a:solidFill>
              </a:rPr>
              <a:t>Rope Ledger</a:t>
            </a:r>
          </a:p>
          <a:p>
            <a:pPr marL="342900" indent="-342900">
              <a:spcBef>
                <a:spcPct val="0"/>
              </a:spcBef>
              <a:buClr>
                <a:srgbClr val="993300"/>
              </a:buClr>
              <a:buSzPct val="50000"/>
              <a:buFont typeface="Monotype Sorts" charset="0"/>
              <a:buChar char="n"/>
            </a:pPr>
            <a:endParaRPr lang="en-US" sz="3600" dirty="0">
              <a:solidFill>
                <a:srgbClr val="010000"/>
              </a:solidFill>
            </a:endParaRPr>
          </a:p>
          <a:p>
            <a:pPr marL="342900" indent="-342900">
              <a:spcBef>
                <a:spcPct val="0"/>
              </a:spcBef>
              <a:buClr>
                <a:srgbClr val="993300"/>
              </a:buClr>
              <a:buSzPct val="50000"/>
              <a:buFont typeface="Monotype Sorts" charset="0"/>
              <a:buChar char="n"/>
            </a:pPr>
            <a:r>
              <a:rPr lang="en-US" sz="3600" dirty="0" smtClean="0">
                <a:solidFill>
                  <a:srgbClr val="010000"/>
                </a:solidFill>
              </a:rPr>
              <a:t>Tie </a:t>
            </a:r>
            <a:r>
              <a:rPr lang="en-US" sz="3600" dirty="0">
                <a:solidFill>
                  <a:srgbClr val="010000"/>
                </a:solidFill>
              </a:rPr>
              <a:t>a split clove hitch around the beam and bottom rung of one ladder and secure this rope to the beam and bottom rung of the second ladder with a round turn and two half hitches. </a:t>
            </a:r>
          </a:p>
          <a:p>
            <a:pPr marL="342900" indent="-342900">
              <a:spcBef>
                <a:spcPts val="700"/>
              </a:spcBef>
              <a:buClr>
                <a:srgbClr val="993300"/>
              </a:buClr>
              <a:buSzPct val="50000"/>
              <a:buFont typeface="Monotype Sorts" charset="0"/>
              <a:buChar char="n"/>
            </a:pPr>
            <a:endParaRPr lang="en-US" sz="3600" dirty="0">
              <a:solidFill>
                <a:srgbClr val="010000"/>
              </a:solidFill>
            </a:endParaRPr>
          </a:p>
          <a:p>
            <a:pPr marL="342900" indent="-342900">
              <a:spcBef>
                <a:spcPts val="700"/>
              </a:spcBef>
              <a:buClr>
                <a:srgbClr val="993300"/>
              </a:buClr>
              <a:buSzPct val="50000"/>
              <a:buFont typeface="Monotype Sorts" charset="0"/>
              <a:buChar char="n"/>
            </a:pPr>
            <a:r>
              <a:rPr lang="en-US" sz="3600" dirty="0">
                <a:solidFill>
                  <a:srgbClr val="010000"/>
                </a:solidFill>
              </a:rPr>
              <a:t>Tie a second rope ledger on the opposite side of the two ladders using the same step described above.  Pickets can be used in place of a rope ledger. </a:t>
            </a:r>
          </a:p>
        </p:txBody>
      </p:sp>
      <p:sp>
        <p:nvSpPr>
          <p:cNvPr id="60422"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1747B0F8-BD8A-C24A-8EFF-372767AB241B}" type="slidenum">
              <a:rPr lang="en-US" sz="1800">
                <a:latin typeface="Arial" charset="0"/>
                <a:cs typeface="Arial" charset="0"/>
                <a:sym typeface="Arial" charset="0"/>
              </a:rPr>
              <a:pPr algn="ctr"/>
              <a:t>58</a:t>
            </a:fld>
            <a:endParaRPr lang="en-US" sz="1800">
              <a:latin typeface="Arial" charset="0"/>
              <a:cs typeface="Arial" charset="0"/>
              <a:sym typeface="Arial" charset="0"/>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1BAC8D24-1BB7-B449-A56F-34908176491F}" type="slidenum">
              <a:rPr lang="en-US"/>
              <a:pPr/>
              <a:t>59</a:t>
            </a:fld>
            <a:endParaRPr lang="en-US"/>
          </a:p>
        </p:txBody>
      </p:sp>
      <p:pic>
        <p:nvPicPr>
          <p:cNvPr id="61441"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61442"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61443"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61444" name="Rectangle 4"/>
          <p:cNvSpPr>
            <a:spLocks noGrp="1" noChangeArrowheads="1"/>
          </p:cNvSpPr>
          <p:nvPr>
            <p:ph type="title"/>
          </p:nvPr>
        </p:nvSpPr>
        <p:spPr>
          <a:ln/>
        </p:spPr>
        <p:txBody>
          <a:bodyPr/>
          <a:lstStyle/>
          <a:p>
            <a:r>
              <a:rPr lang="en-US"/>
              <a:t>Timber A-Frame</a:t>
            </a:r>
          </a:p>
        </p:txBody>
      </p:sp>
      <p:sp>
        <p:nvSpPr>
          <p:cNvPr id="61445" name="Rectangle 5"/>
          <p:cNvSpPr>
            <a:spLocks noGrp="1" noChangeArrowheads="1"/>
          </p:cNvSpPr>
          <p:nvPr>
            <p:ph type="body" idx="1"/>
          </p:nvPr>
        </p:nvSpPr>
        <p:spPr>
          <a:xfrm>
            <a:off x="2222500" y="1460500"/>
            <a:ext cx="5486400" cy="8496300"/>
          </a:xfrm>
          <a:ln/>
        </p:spPr>
        <p:txBody>
          <a:bodyPr/>
          <a:lstStyle/>
          <a:p>
            <a:pPr marL="342900" indent="-342900">
              <a:spcBef>
                <a:spcPct val="0"/>
              </a:spcBef>
              <a:buClr>
                <a:srgbClr val="993300"/>
              </a:buClr>
              <a:buSzPct val="50000"/>
              <a:buFont typeface="Monotype Sorts" charset="0"/>
              <a:buChar char="n"/>
            </a:pPr>
            <a:r>
              <a:rPr lang="en-US" sz="2900" dirty="0">
                <a:solidFill>
                  <a:schemeClr val="tx1"/>
                </a:solidFill>
              </a:rPr>
              <a:t>Timber A-frames are used to lift relatively heavy loads where the use of gin poles is impractical.</a:t>
            </a:r>
          </a:p>
          <a:p>
            <a:pPr marL="342900" indent="-342900">
              <a:spcBef>
                <a:spcPts val="700"/>
              </a:spcBef>
              <a:buClr>
                <a:srgbClr val="993300"/>
              </a:buClr>
              <a:buSzPct val="50000"/>
              <a:buFont typeface="Monotype Sorts" charset="0"/>
              <a:buChar char="n"/>
            </a:pPr>
            <a:endParaRPr lang="en-US" sz="2900" dirty="0">
              <a:solidFill>
                <a:schemeClr val="tx1"/>
              </a:solidFill>
            </a:endParaRPr>
          </a:p>
          <a:p>
            <a:pPr marL="342900" indent="-342900">
              <a:spcBef>
                <a:spcPts val="700"/>
              </a:spcBef>
              <a:buClr>
                <a:srgbClr val="993300"/>
              </a:buClr>
              <a:buSzPct val="50000"/>
              <a:buFont typeface="Monotype Sorts" charset="0"/>
              <a:buChar char="n"/>
            </a:pPr>
            <a:r>
              <a:rPr lang="en-US" sz="2900" dirty="0">
                <a:solidFill>
                  <a:srgbClr val="010000"/>
                </a:solidFill>
              </a:rPr>
              <a:t>They can only be used to move a weight in a straight line between the timbers.</a:t>
            </a:r>
          </a:p>
          <a:p>
            <a:pPr marL="342900" indent="-342900">
              <a:spcBef>
                <a:spcPts val="700"/>
              </a:spcBef>
              <a:buClr>
                <a:srgbClr val="993300"/>
              </a:buClr>
              <a:buSzPct val="50000"/>
              <a:buFont typeface="Monotype Sorts" charset="0"/>
              <a:buChar char="n"/>
            </a:pPr>
            <a:endParaRPr lang="en-US" sz="2900" dirty="0">
              <a:solidFill>
                <a:srgbClr val="010000"/>
              </a:solidFill>
            </a:endParaRPr>
          </a:p>
          <a:p>
            <a:pPr marL="342900" indent="-342900">
              <a:spcBef>
                <a:spcPts val="700"/>
              </a:spcBef>
              <a:buClr>
                <a:srgbClr val="993300"/>
              </a:buClr>
              <a:buSzPct val="50000"/>
              <a:buFont typeface="Monotype Sorts" charset="0"/>
              <a:buChar char="n"/>
            </a:pPr>
            <a:r>
              <a:rPr lang="en-US" sz="2900" dirty="0">
                <a:solidFill>
                  <a:srgbClr val="010000"/>
                </a:solidFill>
              </a:rPr>
              <a:t>They consist of two timbers with their butts on the ground and the tops lashed together with round lashing.</a:t>
            </a:r>
          </a:p>
          <a:p>
            <a:pPr marL="342900" indent="-342900">
              <a:spcBef>
                <a:spcPts val="700"/>
              </a:spcBef>
              <a:buClr>
                <a:srgbClr val="993300"/>
              </a:buClr>
              <a:buSzPct val="50000"/>
              <a:buFont typeface="Monotype Sorts" charset="0"/>
              <a:buChar char="n"/>
            </a:pPr>
            <a:endParaRPr lang="en-US" sz="2900" dirty="0">
              <a:solidFill>
                <a:srgbClr val="010000"/>
              </a:solidFill>
            </a:endParaRPr>
          </a:p>
          <a:p>
            <a:pPr marL="342900" indent="-342900">
              <a:spcBef>
                <a:spcPts val="700"/>
              </a:spcBef>
              <a:buClr>
                <a:srgbClr val="993300"/>
              </a:buClr>
              <a:buSzPct val="50000"/>
              <a:buFont typeface="Monotype Sorts" charset="0"/>
              <a:buChar char="n"/>
            </a:pPr>
            <a:r>
              <a:rPr lang="en-US" sz="2900" dirty="0">
                <a:solidFill>
                  <a:srgbClr val="010000"/>
                </a:solidFill>
              </a:rPr>
              <a:t>The minimum dimension of lumber required for the A-frame is a 4</a:t>
            </a:r>
            <a:r>
              <a:rPr lang="ja-JP" altLang="en-US" sz="2900" dirty="0">
                <a:solidFill>
                  <a:srgbClr val="010000"/>
                </a:solidFill>
                <a:latin typeface="Arial"/>
              </a:rPr>
              <a:t>”</a:t>
            </a:r>
            <a:r>
              <a:rPr lang="en-US" sz="2900" dirty="0">
                <a:solidFill>
                  <a:srgbClr val="010000"/>
                </a:solidFill>
              </a:rPr>
              <a:t> x 4</a:t>
            </a:r>
            <a:r>
              <a:rPr lang="ja-JP" altLang="en-US" sz="2900" dirty="0">
                <a:solidFill>
                  <a:srgbClr val="010000"/>
                </a:solidFill>
                <a:latin typeface="Arial"/>
              </a:rPr>
              <a:t>”</a:t>
            </a:r>
            <a:r>
              <a:rPr lang="en-US" sz="2900" dirty="0">
                <a:solidFill>
                  <a:srgbClr val="010000"/>
                </a:solidFill>
              </a:rPr>
              <a:t> x 12</a:t>
            </a:r>
            <a:r>
              <a:rPr lang="ja-JP" altLang="en-US" sz="2900" dirty="0">
                <a:solidFill>
                  <a:srgbClr val="010000"/>
                </a:solidFill>
                <a:latin typeface="Arial"/>
              </a:rPr>
              <a:t>’</a:t>
            </a:r>
            <a:r>
              <a:rPr lang="en-US" sz="2900" dirty="0">
                <a:solidFill>
                  <a:srgbClr val="010000"/>
                </a:solidFill>
              </a:rPr>
              <a:t> timber.</a:t>
            </a:r>
          </a:p>
        </p:txBody>
      </p:sp>
      <p:sp>
        <p:nvSpPr>
          <p:cNvPr id="61446"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6451F1EA-2AA0-E847-B894-C8AC67513A32}" type="slidenum">
              <a:rPr lang="en-US" sz="1800">
                <a:latin typeface="Arial" charset="0"/>
                <a:cs typeface="Arial" charset="0"/>
                <a:sym typeface="Arial" charset="0"/>
              </a:rPr>
              <a:pPr algn="ctr"/>
              <a:t>59</a:t>
            </a:fld>
            <a:endParaRPr lang="en-US" sz="1800">
              <a:latin typeface="Arial" charset="0"/>
              <a:cs typeface="Arial" charset="0"/>
              <a:sym typeface="Arial" charset="0"/>
            </a:endParaRPr>
          </a:p>
        </p:txBody>
      </p:sp>
      <p:pic>
        <p:nvPicPr>
          <p:cNvPr id="61447" name="Picture 7"/>
          <p:cNvPicPr>
            <a:picLocks noChangeAspect="1"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7810500" y="1624013"/>
            <a:ext cx="4838700" cy="7227887"/>
          </a:xfrm>
          <a:prstGeom prst="rect">
            <a:avLst/>
          </a:prstGeom>
          <a:noFill/>
          <a:ln w="38100" cap="flat">
            <a:solidFill>
              <a:schemeClr val="tx1"/>
            </a:solidFill>
            <a:prstDash val="solid"/>
            <a:miter lim="800000"/>
            <a:headEnd/>
            <a:tailEnd/>
          </a:ln>
          <a:effectLst>
            <a:outerShdw blurRad="127000" dist="152400" dir="2700000" algn="ctr" rotWithShape="0">
              <a:srgbClr val="000000">
                <a:alpha val="79999"/>
              </a:srgbClr>
            </a:outerShdw>
          </a:effectLst>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F5416B5B-B28F-2641-AF48-08B650826BB1}" type="slidenum">
              <a:rPr lang="en-US"/>
              <a:pPr/>
              <a:t>6</a:t>
            </a:fld>
            <a:endParaRPr lang="en-US"/>
          </a:p>
        </p:txBody>
      </p:sp>
      <p:pic>
        <p:nvPicPr>
          <p:cNvPr id="7169"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7170"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7171"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7172" name="Rectangle 4"/>
          <p:cNvSpPr>
            <a:spLocks noGrp="1" noChangeArrowheads="1"/>
          </p:cNvSpPr>
          <p:nvPr>
            <p:ph type="title"/>
          </p:nvPr>
        </p:nvSpPr>
        <p:spPr>
          <a:ln/>
        </p:spPr>
        <p:txBody>
          <a:bodyPr/>
          <a:lstStyle/>
          <a:p>
            <a:r>
              <a:rPr lang="en-US"/>
              <a:t>Enabling Objectives</a:t>
            </a:r>
          </a:p>
        </p:txBody>
      </p:sp>
      <p:sp>
        <p:nvSpPr>
          <p:cNvPr id="7173" name="Rectangle 5"/>
          <p:cNvSpPr>
            <a:spLocks noGrp="1" noChangeArrowheads="1"/>
          </p:cNvSpPr>
          <p:nvPr>
            <p:ph type="body" idx="1"/>
          </p:nvPr>
        </p:nvSpPr>
        <p:spPr>
          <a:xfrm>
            <a:off x="2222500" y="1460500"/>
            <a:ext cx="10464800" cy="8026400"/>
          </a:xfrm>
          <a:ln/>
        </p:spPr>
        <p:txBody>
          <a:bodyPr/>
          <a:lstStyle/>
          <a:p>
            <a:pPr marL="342900" indent="-342900">
              <a:spcBef>
                <a:spcPct val="0"/>
              </a:spcBef>
              <a:buClr>
                <a:srgbClr val="993300"/>
              </a:buClr>
              <a:buSzPct val="50000"/>
              <a:buFont typeface="Monotype Sorts" charset="0"/>
              <a:buChar char="n"/>
            </a:pPr>
            <a:r>
              <a:rPr lang="en-US" sz="3600">
                <a:solidFill>
                  <a:schemeClr val="tx1"/>
                </a:solidFill>
              </a:rPr>
              <a:t>The Technical Rescuer candidate, when given the appropriate equipment, shall correctly demonstrate the construction of a tripod, using timbers.</a:t>
            </a:r>
          </a:p>
          <a:p>
            <a:pPr marL="342900" indent="-342900">
              <a:spcBef>
                <a:spcPts val="700"/>
              </a:spcBef>
              <a:buFont typeface="Arial" charset="0"/>
              <a:buNone/>
            </a:pPr>
            <a:endParaRPr lang="en-US" sz="3600">
              <a:solidFill>
                <a:schemeClr val="tx1"/>
              </a:solidFill>
            </a:endParaRPr>
          </a:p>
          <a:p>
            <a:pPr marL="342900" indent="-342900">
              <a:spcBef>
                <a:spcPts val="700"/>
              </a:spcBef>
              <a:buClr>
                <a:srgbClr val="993300"/>
              </a:buClr>
              <a:buSzPct val="50000"/>
              <a:buFont typeface="Monotype Sorts" charset="0"/>
              <a:buChar char="n"/>
            </a:pPr>
            <a:r>
              <a:rPr lang="en-US" sz="3600">
                <a:solidFill>
                  <a:schemeClr val="tx1"/>
                </a:solidFill>
              </a:rPr>
              <a:t>The Technical Rescuer candidate, when given the appropriate equipment, shall correctly demonstrate the construction of a gin pole, using timbers.</a:t>
            </a:r>
          </a:p>
          <a:p>
            <a:pPr marL="342900" indent="-342900">
              <a:spcBef>
                <a:spcPts val="700"/>
              </a:spcBef>
              <a:buFont typeface="Arial" charset="0"/>
              <a:buNone/>
            </a:pPr>
            <a:endParaRPr lang="en-US" sz="3600">
              <a:solidFill>
                <a:schemeClr val="tx1"/>
              </a:solidFill>
            </a:endParaRPr>
          </a:p>
          <a:p>
            <a:pPr marL="342900" indent="-342900">
              <a:spcBef>
                <a:spcPts val="700"/>
              </a:spcBef>
              <a:buClr>
                <a:srgbClr val="993300"/>
              </a:buClr>
              <a:buSzPct val="50000"/>
              <a:buFont typeface="Monotype Sorts" charset="0"/>
              <a:buChar char="n"/>
            </a:pPr>
            <a:r>
              <a:rPr lang="en-US" sz="3600">
                <a:solidFill>
                  <a:schemeClr val="tx1"/>
                </a:solidFill>
              </a:rPr>
              <a:t>The Technical Rescuer candidate, when given the appropriate equipment, shall correctly demonstrate the construction of a jib arm, using timbers.</a:t>
            </a:r>
          </a:p>
        </p:txBody>
      </p:sp>
      <p:sp>
        <p:nvSpPr>
          <p:cNvPr id="7174"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F8F9DF05-29C4-9B46-92F3-0AEDF3D88B33}" type="slidenum">
              <a:rPr lang="en-US" sz="1800">
                <a:latin typeface="Arial" charset="0"/>
                <a:cs typeface="Arial" charset="0"/>
                <a:sym typeface="Arial" charset="0"/>
              </a:rPr>
              <a:pPr algn="ctr"/>
              <a:t>6</a:t>
            </a:fld>
            <a:endParaRPr lang="en-US" sz="1800">
              <a:latin typeface="Arial" charset="0"/>
              <a:cs typeface="Arial" charset="0"/>
              <a:sym typeface="Arial" charset="0"/>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3F0F7DAB-91B3-7344-A5FF-99B2851AE475}" type="slidenum">
              <a:rPr lang="en-US"/>
              <a:pPr/>
              <a:t>60</a:t>
            </a:fld>
            <a:endParaRPr lang="en-US"/>
          </a:p>
        </p:txBody>
      </p:sp>
      <p:pic>
        <p:nvPicPr>
          <p:cNvPr id="62465"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62466"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62467"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62468" name="Rectangle 4"/>
          <p:cNvSpPr>
            <a:spLocks noGrp="1" noChangeArrowheads="1"/>
          </p:cNvSpPr>
          <p:nvPr>
            <p:ph type="title"/>
          </p:nvPr>
        </p:nvSpPr>
        <p:spPr>
          <a:ln/>
        </p:spPr>
        <p:txBody>
          <a:bodyPr/>
          <a:lstStyle/>
          <a:p>
            <a:r>
              <a:rPr lang="en-US"/>
              <a:t>Timber A-Frame</a:t>
            </a:r>
          </a:p>
        </p:txBody>
      </p:sp>
      <p:sp>
        <p:nvSpPr>
          <p:cNvPr id="62469" name="Rectangle 5"/>
          <p:cNvSpPr>
            <a:spLocks noGrp="1" noChangeArrowheads="1"/>
          </p:cNvSpPr>
          <p:nvPr>
            <p:ph type="body" idx="1"/>
          </p:nvPr>
        </p:nvSpPr>
        <p:spPr>
          <a:xfrm>
            <a:off x="2222500" y="1460500"/>
            <a:ext cx="10464800" cy="8928100"/>
          </a:xfrm>
          <a:ln/>
        </p:spPr>
        <p:txBody>
          <a:bodyPr/>
          <a:lstStyle/>
          <a:p>
            <a:pPr marL="342900" indent="-342900">
              <a:spcBef>
                <a:spcPct val="0"/>
              </a:spcBef>
              <a:buClr>
                <a:srgbClr val="993300"/>
              </a:buClr>
              <a:buSzPct val="50000"/>
              <a:buFont typeface="Monotype Sorts" charset="0"/>
              <a:buChar char="n"/>
            </a:pPr>
            <a:r>
              <a:rPr lang="en-US" sz="3400" dirty="0">
                <a:solidFill>
                  <a:srgbClr val="010000"/>
                </a:solidFill>
              </a:rPr>
              <a:t>Round Lashing.</a:t>
            </a:r>
          </a:p>
          <a:p>
            <a:pPr marL="742950" lvl="1" indent="-285750">
              <a:spcBef>
                <a:spcPts val="600"/>
              </a:spcBef>
              <a:buClr>
                <a:srgbClr val="010000"/>
              </a:buClr>
              <a:buSzPct val="100000"/>
              <a:buFont typeface="Arial" charset="0"/>
              <a:buChar char="–"/>
            </a:pPr>
            <a:r>
              <a:rPr lang="en-US" sz="3400" dirty="0">
                <a:solidFill>
                  <a:schemeClr val="tx1"/>
                </a:solidFill>
              </a:rPr>
              <a:t>Select two 4</a:t>
            </a:r>
            <a:r>
              <a:rPr lang="ja-JP" altLang="en-US" sz="3400" dirty="0">
                <a:solidFill>
                  <a:schemeClr val="tx1"/>
                </a:solidFill>
                <a:latin typeface="Arial"/>
              </a:rPr>
              <a:t>”</a:t>
            </a:r>
            <a:r>
              <a:rPr lang="en-US" sz="3400" dirty="0">
                <a:solidFill>
                  <a:schemeClr val="tx1"/>
                </a:solidFill>
              </a:rPr>
              <a:t> x 4</a:t>
            </a:r>
            <a:r>
              <a:rPr lang="ja-JP" altLang="en-US" sz="3400" dirty="0">
                <a:solidFill>
                  <a:schemeClr val="tx1"/>
                </a:solidFill>
                <a:latin typeface="Arial"/>
              </a:rPr>
              <a:t>”</a:t>
            </a:r>
            <a:r>
              <a:rPr lang="en-US" sz="3400" dirty="0">
                <a:solidFill>
                  <a:schemeClr val="tx1"/>
                </a:solidFill>
              </a:rPr>
              <a:t> x 12</a:t>
            </a:r>
            <a:r>
              <a:rPr lang="ja-JP" altLang="en-US" sz="3400" dirty="0">
                <a:solidFill>
                  <a:schemeClr val="tx1"/>
                </a:solidFill>
                <a:latin typeface="Arial"/>
              </a:rPr>
              <a:t>’</a:t>
            </a:r>
            <a:r>
              <a:rPr lang="en-US" sz="3400" dirty="0">
                <a:solidFill>
                  <a:schemeClr val="tx1"/>
                </a:solidFill>
              </a:rPr>
              <a:t> timbers, even the butts and put 2</a:t>
            </a:r>
            <a:r>
              <a:rPr lang="ja-JP" altLang="en-US" sz="3400" dirty="0">
                <a:solidFill>
                  <a:schemeClr val="tx1"/>
                </a:solidFill>
                <a:latin typeface="Arial"/>
              </a:rPr>
              <a:t>”</a:t>
            </a:r>
            <a:r>
              <a:rPr lang="en-US" sz="3400" dirty="0">
                <a:solidFill>
                  <a:schemeClr val="tx1"/>
                </a:solidFill>
              </a:rPr>
              <a:t> x 2</a:t>
            </a:r>
            <a:r>
              <a:rPr lang="ja-JP" altLang="en-US" sz="3400" dirty="0">
                <a:solidFill>
                  <a:schemeClr val="tx1"/>
                </a:solidFill>
                <a:latin typeface="Arial"/>
              </a:rPr>
              <a:t>”</a:t>
            </a:r>
            <a:r>
              <a:rPr lang="en-US" sz="3400" dirty="0">
                <a:solidFill>
                  <a:schemeClr val="tx1"/>
                </a:solidFill>
              </a:rPr>
              <a:t> x 24</a:t>
            </a:r>
            <a:r>
              <a:rPr lang="ja-JP" altLang="en-US" sz="3400" dirty="0">
                <a:solidFill>
                  <a:schemeClr val="tx1"/>
                </a:solidFill>
                <a:latin typeface="Arial"/>
              </a:rPr>
              <a:t>”</a:t>
            </a:r>
            <a:r>
              <a:rPr lang="en-US" sz="3400" dirty="0">
                <a:solidFill>
                  <a:schemeClr val="tx1"/>
                </a:solidFill>
              </a:rPr>
              <a:t> spacers between the poles near the top and bottom of the timbers, tie the timbers together near the base with a draw-hitch.</a:t>
            </a:r>
          </a:p>
          <a:p>
            <a:pPr marL="742950" lvl="1" indent="-285750">
              <a:spcBef>
                <a:spcPts val="600"/>
              </a:spcBef>
              <a:buClr>
                <a:srgbClr val="010000"/>
              </a:buClr>
              <a:buSzPct val="100000"/>
              <a:buFont typeface="Arial" charset="0"/>
              <a:buChar char="–"/>
            </a:pPr>
            <a:r>
              <a:rPr lang="en-US" sz="3400" dirty="0">
                <a:solidFill>
                  <a:srgbClr val="010000"/>
                </a:solidFill>
              </a:rPr>
              <a:t>Start with a clove hitch approximately 24" to 36</a:t>
            </a:r>
            <a:r>
              <a:rPr lang="ja-JP" altLang="en-US" sz="3400" dirty="0">
                <a:solidFill>
                  <a:srgbClr val="010000"/>
                </a:solidFill>
                <a:latin typeface="Arial"/>
              </a:rPr>
              <a:t>”</a:t>
            </a:r>
            <a:r>
              <a:rPr lang="en-US" sz="3400" dirty="0">
                <a:solidFill>
                  <a:srgbClr val="010000"/>
                </a:solidFill>
              </a:rPr>
              <a:t> down from the tip of the shortest timber and marry the ends</a:t>
            </a:r>
            <a:r>
              <a:rPr lang="en-US" sz="3400" dirty="0" smtClean="0">
                <a:solidFill>
                  <a:srgbClr val="010000"/>
                </a:solidFill>
              </a:rPr>
              <a:t>. </a:t>
            </a:r>
            <a:r>
              <a:rPr lang="en-US" sz="3400" dirty="0">
                <a:solidFill>
                  <a:srgbClr val="010000"/>
                </a:solidFill>
              </a:rPr>
              <a:t>Be sure to chamfer, or notch the area where the lashing is to be secured.</a:t>
            </a:r>
          </a:p>
          <a:p>
            <a:pPr marL="742950" lvl="1" indent="-285750">
              <a:spcBef>
                <a:spcPts val="600"/>
              </a:spcBef>
              <a:buClr>
                <a:srgbClr val="010000"/>
              </a:buClr>
              <a:buSzPct val="100000"/>
              <a:buFont typeface="Arial" charset="0"/>
              <a:buChar char="–"/>
            </a:pPr>
            <a:r>
              <a:rPr lang="en-US" sz="3400" dirty="0">
                <a:solidFill>
                  <a:srgbClr val="010000"/>
                </a:solidFill>
              </a:rPr>
              <a:t>Continue with six close round turns around both timbers traveling upward.</a:t>
            </a:r>
          </a:p>
          <a:p>
            <a:pPr marL="742950" lvl="1" indent="-285750">
              <a:spcBef>
                <a:spcPts val="600"/>
              </a:spcBef>
              <a:buClr>
                <a:srgbClr val="010000"/>
              </a:buClr>
              <a:buSzPct val="100000"/>
              <a:buFont typeface="Arial" charset="0"/>
              <a:buChar char="–"/>
            </a:pPr>
            <a:r>
              <a:rPr lang="en-US" sz="3400" dirty="0">
                <a:solidFill>
                  <a:srgbClr val="010000"/>
                </a:solidFill>
              </a:rPr>
              <a:t>Make two frapping turns between the two timbers, draw tight, and finish with a clove hitch on the opposite timber from where you started at the bottom of the lashing.</a:t>
            </a:r>
          </a:p>
        </p:txBody>
      </p:sp>
      <p:sp>
        <p:nvSpPr>
          <p:cNvPr id="62470"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BB0D0EDD-E116-5F44-BFE9-DCCBE73EAE16}" type="slidenum">
              <a:rPr lang="en-US" sz="1800">
                <a:latin typeface="Arial" charset="0"/>
                <a:cs typeface="Arial" charset="0"/>
                <a:sym typeface="Arial" charset="0"/>
              </a:rPr>
              <a:pPr algn="ctr"/>
              <a:t>60</a:t>
            </a:fld>
            <a:endParaRPr lang="en-US" sz="1800">
              <a:latin typeface="Arial" charset="0"/>
              <a:cs typeface="Arial" charset="0"/>
              <a:sym typeface="Arial" charset="0"/>
            </a:endParaRP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E7AAE461-9D8B-3D40-B7C8-9559EC80DB86}" type="slidenum">
              <a:rPr lang="en-US"/>
              <a:pPr/>
              <a:t>61</a:t>
            </a:fld>
            <a:endParaRPr lang="en-US"/>
          </a:p>
        </p:txBody>
      </p:sp>
      <p:pic>
        <p:nvPicPr>
          <p:cNvPr id="63489"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63490"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63491"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63492" name="Rectangle 4"/>
          <p:cNvSpPr>
            <a:spLocks noGrp="1" noChangeArrowheads="1"/>
          </p:cNvSpPr>
          <p:nvPr>
            <p:ph type="title"/>
          </p:nvPr>
        </p:nvSpPr>
        <p:spPr>
          <a:ln/>
        </p:spPr>
        <p:txBody>
          <a:bodyPr/>
          <a:lstStyle/>
          <a:p>
            <a:r>
              <a:rPr lang="en-US"/>
              <a:t>Timber A-Frame</a:t>
            </a:r>
          </a:p>
        </p:txBody>
      </p:sp>
      <p:sp>
        <p:nvSpPr>
          <p:cNvPr id="63493" name="Rectangle 5"/>
          <p:cNvSpPr>
            <a:spLocks noGrp="1" noChangeArrowheads="1"/>
          </p:cNvSpPr>
          <p:nvPr>
            <p:ph type="body" idx="1"/>
          </p:nvPr>
        </p:nvSpPr>
        <p:spPr>
          <a:ln/>
        </p:spPr>
        <p:txBody>
          <a:bodyPr/>
          <a:lstStyle/>
          <a:p>
            <a:pPr marL="342900" indent="-342900">
              <a:spcBef>
                <a:spcPct val="0"/>
              </a:spcBef>
              <a:buClr>
                <a:srgbClr val="993300"/>
              </a:buClr>
              <a:buSzPct val="50000"/>
              <a:buFont typeface="Monotype Sorts" charset="0"/>
              <a:buChar char="n"/>
            </a:pPr>
            <a:r>
              <a:rPr lang="en-US" sz="3500">
                <a:solidFill>
                  <a:srgbClr val="010000"/>
                </a:solidFill>
              </a:rPr>
              <a:t>Round Lashing.</a:t>
            </a:r>
          </a:p>
          <a:p>
            <a:pPr marL="742950" lvl="1" indent="-285750">
              <a:spcBef>
                <a:spcPts val="600"/>
              </a:spcBef>
              <a:buClr>
                <a:srgbClr val="010000"/>
              </a:buClr>
              <a:buSzPct val="100000"/>
              <a:buFont typeface="Arial" charset="0"/>
              <a:buChar char="–"/>
            </a:pPr>
            <a:r>
              <a:rPr lang="en-US" sz="3500">
                <a:solidFill>
                  <a:schemeClr val="tx1"/>
                </a:solidFill>
              </a:rPr>
              <a:t>The round turns should be counted on the outside timber, then return to the nearest timber where the first clove hitch was tied before starting the frapping turns on an A-frame.</a:t>
            </a:r>
          </a:p>
          <a:p>
            <a:pPr marL="742950" lvl="1" indent="-285750">
              <a:spcBef>
                <a:spcPts val="600"/>
              </a:spcBef>
              <a:buClr>
                <a:srgbClr val="010000"/>
              </a:buClr>
              <a:buSzPct val="100000"/>
              <a:buFont typeface="Arial" charset="0"/>
              <a:buChar char="–"/>
            </a:pPr>
            <a:r>
              <a:rPr lang="en-US" sz="3500">
                <a:solidFill>
                  <a:srgbClr val="010000"/>
                </a:solidFill>
              </a:rPr>
              <a:t>To reduce the risk of the lashing from slipping when loaded, 2 wedges can be driven under the lashing from the bottom of each side, or 2" x 4" blocks can be nailed at the bottom of the lashing on each side.</a:t>
            </a:r>
          </a:p>
          <a:p>
            <a:pPr marL="742950" lvl="1" indent="-285750">
              <a:spcBef>
                <a:spcPts val="600"/>
              </a:spcBef>
              <a:buClr>
                <a:srgbClr val="010000"/>
              </a:buClr>
              <a:buSzPct val="100000"/>
              <a:buFont typeface="Arial" charset="0"/>
              <a:buChar char="–"/>
            </a:pPr>
            <a:r>
              <a:rPr lang="en-US" sz="3500">
                <a:solidFill>
                  <a:srgbClr val="010000"/>
                </a:solidFill>
              </a:rPr>
              <a:t>Cross the timbers and spread them 1/3 the distance between the bottom of the lashing and the butt ends.</a:t>
            </a:r>
          </a:p>
        </p:txBody>
      </p:sp>
      <p:sp>
        <p:nvSpPr>
          <p:cNvPr id="63494"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15C02852-94FC-AC47-81BD-FE6A12503BD5}" type="slidenum">
              <a:rPr lang="en-US" sz="1800">
                <a:latin typeface="Arial" charset="0"/>
                <a:cs typeface="Arial" charset="0"/>
                <a:sym typeface="Arial" charset="0"/>
              </a:rPr>
              <a:pPr algn="ctr"/>
              <a:t>61</a:t>
            </a:fld>
            <a:endParaRPr lang="en-US" sz="1800">
              <a:latin typeface="Arial" charset="0"/>
              <a:cs typeface="Arial" charset="0"/>
              <a:sym typeface="Arial" charset="0"/>
            </a:endParaRP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A1982577-667F-6341-BE8A-AED49A768044}" type="slidenum">
              <a:rPr lang="en-US"/>
              <a:pPr/>
              <a:t>62</a:t>
            </a:fld>
            <a:endParaRPr lang="en-US"/>
          </a:p>
        </p:txBody>
      </p:sp>
      <p:pic>
        <p:nvPicPr>
          <p:cNvPr id="64513"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64514"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64515"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64516" name="Rectangle 4"/>
          <p:cNvSpPr>
            <a:spLocks noGrp="1" noChangeArrowheads="1"/>
          </p:cNvSpPr>
          <p:nvPr>
            <p:ph type="title"/>
          </p:nvPr>
        </p:nvSpPr>
        <p:spPr>
          <a:ln/>
        </p:spPr>
        <p:txBody>
          <a:bodyPr/>
          <a:lstStyle/>
          <a:p>
            <a:r>
              <a:rPr lang="en-US"/>
              <a:t>Timber A-Frame</a:t>
            </a:r>
          </a:p>
        </p:txBody>
      </p:sp>
      <p:sp>
        <p:nvSpPr>
          <p:cNvPr id="64517" name="Rectangle 5"/>
          <p:cNvSpPr>
            <a:spLocks noGrp="1" noChangeArrowheads="1"/>
          </p:cNvSpPr>
          <p:nvPr>
            <p:ph type="body" idx="1"/>
          </p:nvPr>
        </p:nvSpPr>
        <p:spPr>
          <a:xfrm>
            <a:off x="2222500" y="1460500"/>
            <a:ext cx="5473700" cy="4533900"/>
          </a:xfrm>
          <a:ln/>
        </p:spPr>
        <p:txBody>
          <a:bodyPr/>
          <a:lstStyle/>
          <a:p>
            <a:pPr marL="342900" indent="-342900">
              <a:spcBef>
                <a:spcPct val="0"/>
              </a:spcBef>
              <a:buClr>
                <a:srgbClr val="993300"/>
              </a:buClr>
              <a:buSzPct val="50000"/>
              <a:buFont typeface="Monotype Sorts" charset="0"/>
              <a:buChar char="n"/>
            </a:pPr>
            <a:r>
              <a:rPr lang="en-US" sz="3600">
                <a:solidFill>
                  <a:schemeClr val="tx1"/>
                </a:solidFill>
              </a:rPr>
              <a:t>A 2</a:t>
            </a:r>
            <a:r>
              <a:rPr lang="ja-JP" altLang="en-US" sz="3600">
                <a:solidFill>
                  <a:schemeClr val="tx1"/>
                </a:solidFill>
                <a:latin typeface="Arial"/>
              </a:rPr>
              <a:t>”</a:t>
            </a:r>
            <a:r>
              <a:rPr lang="en-US" sz="3600">
                <a:solidFill>
                  <a:schemeClr val="tx1"/>
                </a:solidFill>
              </a:rPr>
              <a:t> x 6</a:t>
            </a:r>
            <a:r>
              <a:rPr lang="ja-JP" altLang="en-US" sz="3600">
                <a:solidFill>
                  <a:schemeClr val="tx1"/>
                </a:solidFill>
                <a:latin typeface="Arial"/>
              </a:rPr>
              <a:t>’</a:t>
            </a:r>
            <a:r>
              <a:rPr lang="en-US" sz="3600">
                <a:solidFill>
                  <a:schemeClr val="tx1"/>
                </a:solidFill>
              </a:rPr>
              <a:t> tubular nylon sling is passed over the crotch at the top so that it will rest across the timbers and not on the lashing. This is the anchor sling for the tackle system.</a:t>
            </a:r>
          </a:p>
        </p:txBody>
      </p:sp>
      <p:sp>
        <p:nvSpPr>
          <p:cNvPr id="64518"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AE15C1D4-EEE9-EE47-AD66-CD56FCBF4477}" type="slidenum">
              <a:rPr lang="en-US" sz="1800">
                <a:latin typeface="Arial" charset="0"/>
                <a:cs typeface="Arial" charset="0"/>
                <a:sym typeface="Arial" charset="0"/>
              </a:rPr>
              <a:pPr algn="ctr"/>
              <a:t>62</a:t>
            </a:fld>
            <a:endParaRPr lang="en-US" sz="1800">
              <a:latin typeface="Arial" charset="0"/>
              <a:cs typeface="Arial" charset="0"/>
              <a:sym typeface="Arial" charset="0"/>
            </a:endParaRPr>
          </a:p>
        </p:txBody>
      </p:sp>
      <p:pic>
        <p:nvPicPr>
          <p:cNvPr id="64519" name="Picture 7"/>
          <p:cNvPicPr>
            <a:picLocks noChangeAspect="1"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7734300" y="1600200"/>
            <a:ext cx="4838700" cy="7226300"/>
          </a:xfrm>
          <a:prstGeom prst="rect">
            <a:avLst/>
          </a:prstGeom>
          <a:noFill/>
          <a:ln w="38100" cap="flat">
            <a:solidFill>
              <a:schemeClr val="tx1"/>
            </a:solidFill>
            <a:prstDash val="solid"/>
            <a:miter lim="800000"/>
            <a:headEnd/>
            <a:tailEnd/>
          </a:ln>
          <a:effectLst>
            <a:outerShdw blurRad="127000" dist="152400" dir="2700000" algn="ctr" rotWithShape="0">
              <a:srgbClr val="000000">
                <a:alpha val="79999"/>
              </a:srgbClr>
            </a:outerShdw>
          </a:effectLst>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7779147A-D0E4-5044-85FF-DF4DDB83E17B}" type="slidenum">
              <a:rPr lang="en-US"/>
              <a:pPr/>
              <a:t>63</a:t>
            </a:fld>
            <a:endParaRPr lang="en-US"/>
          </a:p>
        </p:txBody>
      </p:sp>
      <p:pic>
        <p:nvPicPr>
          <p:cNvPr id="65537"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65538"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65539"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65540" name="Rectangle 4"/>
          <p:cNvSpPr>
            <a:spLocks noGrp="1" noChangeArrowheads="1"/>
          </p:cNvSpPr>
          <p:nvPr>
            <p:ph type="title"/>
          </p:nvPr>
        </p:nvSpPr>
        <p:spPr>
          <a:ln/>
        </p:spPr>
        <p:txBody>
          <a:bodyPr/>
          <a:lstStyle/>
          <a:p>
            <a:r>
              <a:rPr lang="en-US"/>
              <a:t>Timber A-Frame</a:t>
            </a:r>
          </a:p>
        </p:txBody>
      </p:sp>
      <p:sp>
        <p:nvSpPr>
          <p:cNvPr id="65541" name="Rectangle 5"/>
          <p:cNvSpPr>
            <a:spLocks noGrp="1" noChangeArrowheads="1"/>
          </p:cNvSpPr>
          <p:nvPr>
            <p:ph type="body" idx="1"/>
          </p:nvPr>
        </p:nvSpPr>
        <p:spPr>
          <a:ln/>
        </p:spPr>
        <p:txBody>
          <a:bodyPr/>
          <a:lstStyle/>
          <a:p>
            <a:pPr marL="342900" indent="-342900">
              <a:spcBef>
                <a:spcPts val="700"/>
              </a:spcBef>
              <a:buClr>
                <a:srgbClr val="993300"/>
              </a:buClr>
              <a:buSzPct val="50000"/>
              <a:buFont typeface="Monotype Sorts" charset="0"/>
              <a:buChar char="n"/>
            </a:pPr>
            <a:r>
              <a:rPr lang="en-US" sz="3600" dirty="0" smtClean="0">
                <a:solidFill>
                  <a:srgbClr val="010000"/>
                </a:solidFill>
              </a:rPr>
              <a:t>To </a:t>
            </a:r>
            <a:r>
              <a:rPr lang="en-US" sz="3600" dirty="0">
                <a:solidFill>
                  <a:srgbClr val="010000"/>
                </a:solidFill>
              </a:rPr>
              <a:t>prevent the timbers from spreading further, a board ledger can be used to lash the legs using square lashing.</a:t>
            </a:r>
          </a:p>
          <a:p>
            <a:pPr marL="342900" indent="-342900">
              <a:spcBef>
                <a:spcPts val="700"/>
              </a:spcBef>
              <a:buClr>
                <a:srgbClr val="993300"/>
              </a:buClr>
              <a:buSzPct val="50000"/>
              <a:buFont typeface="Monotype Sorts" charset="0"/>
              <a:buChar char="n"/>
            </a:pPr>
            <a:endParaRPr lang="en-US" sz="3600" dirty="0">
              <a:solidFill>
                <a:srgbClr val="010000"/>
              </a:solidFill>
            </a:endParaRPr>
          </a:p>
          <a:p>
            <a:pPr marL="342900" indent="-342900">
              <a:spcBef>
                <a:spcPts val="700"/>
              </a:spcBef>
              <a:buClr>
                <a:srgbClr val="993300"/>
              </a:buClr>
              <a:buSzPct val="50000"/>
              <a:buFont typeface="Monotype Sorts" charset="0"/>
              <a:buChar char="n"/>
            </a:pPr>
            <a:r>
              <a:rPr lang="en-US" sz="3600" dirty="0">
                <a:solidFill>
                  <a:srgbClr val="010000"/>
                </a:solidFill>
              </a:rPr>
              <a:t>An alternate method to prevent the timbers from spreading further is to use a 1/2</a:t>
            </a:r>
            <a:r>
              <a:rPr lang="ja-JP" altLang="en-US" sz="3600" dirty="0">
                <a:solidFill>
                  <a:srgbClr val="010000"/>
                </a:solidFill>
                <a:latin typeface="Arial"/>
              </a:rPr>
              <a:t>”</a:t>
            </a:r>
            <a:r>
              <a:rPr lang="en-US" sz="3600" dirty="0">
                <a:solidFill>
                  <a:srgbClr val="010000"/>
                </a:solidFill>
              </a:rPr>
              <a:t> x 20</a:t>
            </a:r>
            <a:r>
              <a:rPr lang="ja-JP" altLang="en-US" sz="3600" dirty="0">
                <a:solidFill>
                  <a:srgbClr val="010000"/>
                </a:solidFill>
                <a:latin typeface="Arial"/>
              </a:rPr>
              <a:t>’</a:t>
            </a:r>
            <a:r>
              <a:rPr lang="en-US" sz="3600" dirty="0">
                <a:solidFill>
                  <a:srgbClr val="010000"/>
                </a:solidFill>
              </a:rPr>
              <a:t> </a:t>
            </a:r>
            <a:r>
              <a:rPr lang="en-US" sz="3600" dirty="0" err="1">
                <a:solidFill>
                  <a:srgbClr val="010000"/>
                </a:solidFill>
              </a:rPr>
              <a:t>kernmantle</a:t>
            </a:r>
            <a:r>
              <a:rPr lang="en-US" sz="3600" dirty="0">
                <a:solidFill>
                  <a:srgbClr val="010000"/>
                </a:solidFill>
              </a:rPr>
              <a:t> rope ledger.  Start with a clove hitch and safety knot on the first timber.  Go to the second timber and tie a round turn and two half hitches.</a:t>
            </a:r>
          </a:p>
        </p:txBody>
      </p:sp>
      <p:sp>
        <p:nvSpPr>
          <p:cNvPr id="65542"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81C1A4BE-BE41-6140-A549-984DF8220C20}" type="slidenum">
              <a:rPr lang="en-US" sz="1800">
                <a:latin typeface="Arial" charset="0"/>
                <a:cs typeface="Arial" charset="0"/>
                <a:sym typeface="Arial" charset="0"/>
              </a:rPr>
              <a:pPr algn="ctr"/>
              <a:t>63</a:t>
            </a:fld>
            <a:endParaRPr lang="en-US" sz="1800">
              <a:latin typeface="Arial" charset="0"/>
              <a:cs typeface="Arial" charset="0"/>
              <a:sym typeface="Arial" charset="0"/>
            </a:endParaRP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1F000C97-6946-D94A-A6A2-BFEEA988A83B}" type="slidenum">
              <a:rPr lang="en-US"/>
              <a:pPr/>
              <a:t>64</a:t>
            </a:fld>
            <a:endParaRPr lang="en-US"/>
          </a:p>
        </p:txBody>
      </p:sp>
      <p:pic>
        <p:nvPicPr>
          <p:cNvPr id="66561"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66562"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66563"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66564" name="Rectangle 4"/>
          <p:cNvSpPr>
            <a:spLocks noGrp="1" noChangeArrowheads="1"/>
          </p:cNvSpPr>
          <p:nvPr>
            <p:ph type="title"/>
          </p:nvPr>
        </p:nvSpPr>
        <p:spPr>
          <a:ln/>
        </p:spPr>
        <p:txBody>
          <a:bodyPr/>
          <a:lstStyle/>
          <a:p>
            <a:r>
              <a:rPr lang="en-US"/>
              <a:t>Timber A-Frame</a:t>
            </a:r>
          </a:p>
        </p:txBody>
      </p:sp>
      <p:sp>
        <p:nvSpPr>
          <p:cNvPr id="66565" name="Rectangle 5"/>
          <p:cNvSpPr>
            <a:spLocks noGrp="1" noChangeArrowheads="1"/>
          </p:cNvSpPr>
          <p:nvPr>
            <p:ph type="body" idx="1"/>
          </p:nvPr>
        </p:nvSpPr>
        <p:spPr>
          <a:ln/>
        </p:spPr>
        <p:txBody>
          <a:bodyPr/>
          <a:lstStyle/>
          <a:p>
            <a:pPr marL="396875" indent="-396875">
              <a:spcBef>
                <a:spcPts val="700"/>
              </a:spcBef>
              <a:buClr>
                <a:srgbClr val="993300"/>
              </a:buClr>
              <a:buSzPct val="120000"/>
              <a:buFont typeface="Wingdings" charset="2"/>
              <a:buChar char="§"/>
            </a:pPr>
            <a:r>
              <a:rPr lang="en-US" sz="3600" dirty="0" smtClean="0">
                <a:solidFill>
                  <a:srgbClr val="010000"/>
                </a:solidFill>
              </a:rPr>
              <a:t>An </a:t>
            </a:r>
            <a:r>
              <a:rPr lang="en-US" sz="3600" dirty="0">
                <a:solidFill>
                  <a:srgbClr val="010000"/>
                </a:solidFill>
              </a:rPr>
              <a:t>alternate method of opening a 2</a:t>
            </a:r>
            <a:r>
              <a:rPr lang="ja-JP" altLang="en-US" sz="3600" dirty="0">
                <a:solidFill>
                  <a:srgbClr val="010000"/>
                </a:solidFill>
                <a:latin typeface="Arial"/>
              </a:rPr>
              <a:t>”</a:t>
            </a:r>
            <a:r>
              <a:rPr lang="en-US" sz="3600" dirty="0">
                <a:solidFill>
                  <a:srgbClr val="010000"/>
                </a:solidFill>
              </a:rPr>
              <a:t> x 6</a:t>
            </a:r>
            <a:r>
              <a:rPr lang="ja-JP" altLang="en-US" sz="3600" dirty="0">
                <a:solidFill>
                  <a:srgbClr val="010000"/>
                </a:solidFill>
                <a:latin typeface="Arial"/>
              </a:rPr>
              <a:t>’</a:t>
            </a:r>
            <a:r>
              <a:rPr lang="en-US" sz="3600" dirty="0">
                <a:solidFill>
                  <a:srgbClr val="010000"/>
                </a:solidFill>
              </a:rPr>
              <a:t> tubular nylon sling and pass it over both timbers at the top. Take a loop of the sling down through the timbers above the lashing, and pull a loop up through the timbers above the lashing. </a:t>
            </a:r>
          </a:p>
          <a:p>
            <a:pPr marL="342900" indent="-342900">
              <a:spcBef>
                <a:spcPts val="700"/>
              </a:spcBef>
              <a:buClr>
                <a:srgbClr val="993300"/>
              </a:buClr>
              <a:buSzPct val="50000"/>
              <a:buFont typeface="Monotype Sorts" charset="0"/>
              <a:buChar char="n"/>
            </a:pPr>
            <a:endParaRPr lang="en-US" sz="3600" dirty="0">
              <a:solidFill>
                <a:srgbClr val="010000"/>
              </a:solidFill>
            </a:endParaRPr>
          </a:p>
          <a:p>
            <a:pPr marL="342900" indent="-342900">
              <a:spcBef>
                <a:spcPts val="700"/>
              </a:spcBef>
              <a:buClr>
                <a:srgbClr val="993300"/>
              </a:buClr>
              <a:buSzPct val="50000"/>
              <a:buFont typeface="Monotype Sorts" charset="0"/>
              <a:buChar char="n"/>
            </a:pPr>
            <a:r>
              <a:rPr lang="en-US" sz="3600" dirty="0">
                <a:solidFill>
                  <a:srgbClr val="010000"/>
                </a:solidFill>
              </a:rPr>
              <a:t>Take these two loops down and around the timbers below the lashing so that they pull the timbers together.</a:t>
            </a:r>
          </a:p>
        </p:txBody>
      </p:sp>
      <p:sp>
        <p:nvSpPr>
          <p:cNvPr id="66566"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BC7E3E97-B15B-AE4C-9ED6-3A75624FC759}" type="slidenum">
              <a:rPr lang="en-US" sz="1800">
                <a:latin typeface="Arial" charset="0"/>
                <a:cs typeface="Arial" charset="0"/>
                <a:sym typeface="Arial" charset="0"/>
              </a:rPr>
              <a:pPr algn="ctr"/>
              <a:t>64</a:t>
            </a:fld>
            <a:endParaRPr lang="en-US" sz="1800">
              <a:latin typeface="Arial" charset="0"/>
              <a:cs typeface="Arial" charset="0"/>
              <a:sym typeface="Arial" charset="0"/>
            </a:endParaRP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94CCED4B-C584-6E45-B777-2CA89734EF08}" type="slidenum">
              <a:rPr lang="en-US"/>
              <a:pPr/>
              <a:t>65</a:t>
            </a:fld>
            <a:endParaRPr lang="en-US"/>
          </a:p>
        </p:txBody>
      </p:sp>
      <p:pic>
        <p:nvPicPr>
          <p:cNvPr id="67585"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67586"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67587"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67588" name="Rectangle 4"/>
          <p:cNvSpPr>
            <a:spLocks noGrp="1" noChangeArrowheads="1"/>
          </p:cNvSpPr>
          <p:nvPr>
            <p:ph type="title"/>
          </p:nvPr>
        </p:nvSpPr>
        <p:spPr>
          <a:ln/>
        </p:spPr>
        <p:txBody>
          <a:bodyPr/>
          <a:lstStyle/>
          <a:p>
            <a:r>
              <a:rPr lang="en-US"/>
              <a:t>Timber A-Frame</a:t>
            </a:r>
          </a:p>
        </p:txBody>
      </p:sp>
      <p:sp>
        <p:nvSpPr>
          <p:cNvPr id="67589" name="Rectangle 5"/>
          <p:cNvSpPr>
            <a:spLocks noGrp="1" noChangeArrowheads="1"/>
          </p:cNvSpPr>
          <p:nvPr>
            <p:ph type="body" idx="1"/>
          </p:nvPr>
        </p:nvSpPr>
        <p:spPr>
          <a:xfrm>
            <a:off x="2222500" y="1460500"/>
            <a:ext cx="10604500" cy="4864100"/>
          </a:xfrm>
          <a:ln/>
        </p:spPr>
        <p:txBody>
          <a:bodyPr/>
          <a:lstStyle/>
          <a:p>
            <a:pPr marL="342900" indent="-342900">
              <a:spcBef>
                <a:spcPct val="0"/>
              </a:spcBef>
              <a:buClr>
                <a:srgbClr val="993300"/>
              </a:buClr>
              <a:buSzPct val="50000"/>
              <a:buFont typeface="Monotype Sorts" charset="0"/>
              <a:buChar char="n"/>
            </a:pPr>
            <a:r>
              <a:rPr lang="en-US" sz="3600">
                <a:solidFill>
                  <a:schemeClr val="tx1"/>
                </a:solidFill>
              </a:rPr>
              <a:t>A mechanical advantage system is then secured at this sling to create a mechanical advantage. </a:t>
            </a:r>
          </a:p>
          <a:p>
            <a:pPr marL="342900" indent="-342900">
              <a:spcBef>
                <a:spcPts val="700"/>
              </a:spcBef>
              <a:buClr>
                <a:srgbClr val="993300"/>
              </a:buClr>
              <a:buSzPct val="50000"/>
              <a:buFont typeface="Monotype Sorts" charset="0"/>
              <a:buChar char="n"/>
            </a:pPr>
            <a:endParaRPr lang="en-US" sz="3600">
              <a:solidFill>
                <a:schemeClr val="tx1"/>
              </a:solidFill>
            </a:endParaRPr>
          </a:p>
          <a:p>
            <a:pPr marL="342900" indent="-342900">
              <a:spcBef>
                <a:spcPts val="700"/>
              </a:spcBef>
              <a:buClr>
                <a:srgbClr val="993300"/>
              </a:buClr>
              <a:buSzPct val="50000"/>
              <a:buFont typeface="Monotype Sorts" charset="0"/>
              <a:buChar char="n"/>
            </a:pPr>
            <a:r>
              <a:rPr lang="en-US" sz="3600">
                <a:solidFill>
                  <a:srgbClr val="010000"/>
                </a:solidFill>
              </a:rPr>
              <a:t>A change of direction sling is lashed near the ground of one pole.  </a:t>
            </a:r>
          </a:p>
          <a:p>
            <a:pPr marL="342900" indent="-342900">
              <a:spcBef>
                <a:spcPts val="700"/>
              </a:spcBef>
              <a:buClr>
                <a:srgbClr val="993300"/>
              </a:buClr>
              <a:buSzPct val="50000"/>
              <a:buFont typeface="Monotype Sorts" charset="0"/>
              <a:buChar char="n"/>
            </a:pPr>
            <a:endParaRPr lang="en-US" sz="3600">
              <a:solidFill>
                <a:srgbClr val="010000"/>
              </a:solidFill>
            </a:endParaRPr>
          </a:p>
          <a:p>
            <a:pPr marL="342900" indent="-342900">
              <a:spcBef>
                <a:spcPts val="700"/>
              </a:spcBef>
              <a:buClr>
                <a:srgbClr val="993300"/>
              </a:buClr>
              <a:buSzPct val="50000"/>
              <a:buFont typeface="Monotype Sorts" charset="0"/>
              <a:buChar char="n"/>
            </a:pPr>
            <a:r>
              <a:rPr lang="en-US" sz="3600">
                <a:solidFill>
                  <a:srgbClr val="010000"/>
                </a:solidFill>
              </a:rPr>
              <a:t>Attach the change of direction pulley with the fall line being in the direction of the opposite timber.</a:t>
            </a:r>
          </a:p>
        </p:txBody>
      </p:sp>
      <p:sp>
        <p:nvSpPr>
          <p:cNvPr id="67590"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26D0A830-C800-BD4F-90F5-4E7593AC8CDC}" type="slidenum">
              <a:rPr lang="en-US" sz="1800">
                <a:latin typeface="Arial" charset="0"/>
                <a:cs typeface="Arial" charset="0"/>
                <a:sym typeface="Arial" charset="0"/>
              </a:rPr>
              <a:pPr algn="ctr"/>
              <a:t>65</a:t>
            </a:fld>
            <a:endParaRPr lang="en-US" sz="1800">
              <a:latin typeface="Arial" charset="0"/>
              <a:cs typeface="Arial" charset="0"/>
              <a:sym typeface="Arial" charset="0"/>
            </a:endParaRPr>
          </a:p>
        </p:txBody>
      </p:sp>
      <p:pic>
        <p:nvPicPr>
          <p:cNvPr id="67591" name="Picture 7"/>
          <p:cNvPicPr>
            <a:picLocks noChangeAspect="1"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4406900" y="6413500"/>
            <a:ext cx="4765675" cy="3187700"/>
          </a:xfrm>
          <a:prstGeom prst="rect">
            <a:avLst/>
          </a:prstGeom>
          <a:noFill/>
          <a:ln w="38100" cap="flat">
            <a:solidFill>
              <a:schemeClr val="tx1"/>
            </a:solidFill>
            <a:prstDash val="solid"/>
            <a:miter lim="800000"/>
            <a:headEnd/>
            <a:tailEnd/>
          </a:ln>
          <a:effectLst>
            <a:outerShdw blurRad="127000" dist="152400" dir="2700000" algn="ctr" rotWithShape="0">
              <a:srgbClr val="000000">
                <a:alpha val="79999"/>
              </a:srgbClr>
            </a:outerShdw>
          </a:effectLst>
          <a:extLst>
            <a:ext uri="{909E8E84-426E-40dd-AFC4-6F175D3DCCD1}">
              <a14:hiddenFill xmlns:a14="http://schemas.microsoft.com/office/drawing/2010/main" xmlns="">
                <a:solidFill>
                  <a:srgbClr val="FFFFFF"/>
                </a:solidFill>
              </a14:hiddenFill>
            </a:ext>
          </a:extLst>
        </p:spPr>
      </p:pic>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9BAAD85E-BE27-1B40-8AC8-C034A32A6CCD}" type="slidenum">
              <a:rPr lang="en-US"/>
              <a:pPr/>
              <a:t>66</a:t>
            </a:fld>
            <a:endParaRPr lang="en-US"/>
          </a:p>
        </p:txBody>
      </p:sp>
      <p:pic>
        <p:nvPicPr>
          <p:cNvPr id="68609"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68610"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68611"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68612" name="Rectangle 4"/>
          <p:cNvSpPr>
            <a:spLocks noGrp="1" noChangeArrowheads="1"/>
          </p:cNvSpPr>
          <p:nvPr>
            <p:ph type="title"/>
          </p:nvPr>
        </p:nvSpPr>
        <p:spPr>
          <a:ln/>
        </p:spPr>
        <p:txBody>
          <a:bodyPr/>
          <a:lstStyle/>
          <a:p>
            <a:r>
              <a:rPr lang="en-US"/>
              <a:t>Timber A-Frame</a:t>
            </a:r>
          </a:p>
        </p:txBody>
      </p:sp>
      <p:sp>
        <p:nvSpPr>
          <p:cNvPr id="68613" name="Rectangle 5"/>
          <p:cNvSpPr>
            <a:spLocks noGrp="1" noChangeArrowheads="1"/>
          </p:cNvSpPr>
          <p:nvPr>
            <p:ph type="body" idx="1"/>
          </p:nvPr>
        </p:nvSpPr>
        <p:spPr>
          <a:ln/>
        </p:spPr>
        <p:txBody>
          <a:bodyPr/>
          <a:lstStyle/>
          <a:p>
            <a:pPr marL="342900" indent="-342900">
              <a:spcBef>
                <a:spcPct val="0"/>
              </a:spcBef>
              <a:buClr>
                <a:srgbClr val="993300"/>
              </a:buClr>
              <a:buSzPct val="50000"/>
              <a:buFont typeface="Monotype Sorts" charset="0"/>
              <a:buChar char="n"/>
            </a:pPr>
            <a:r>
              <a:rPr lang="en-US" sz="3600" dirty="0">
                <a:solidFill>
                  <a:schemeClr val="tx1"/>
                </a:solidFill>
              </a:rPr>
              <a:t>Setting up a fore and aft guy line.</a:t>
            </a:r>
          </a:p>
          <a:p>
            <a:pPr marL="857250" lvl="1" indent="-400050">
              <a:spcBef>
                <a:spcPts val="600"/>
              </a:spcBef>
              <a:buClr>
                <a:srgbClr val="010000"/>
              </a:buClr>
              <a:buSzPct val="100000"/>
              <a:buFont typeface="Arial" charset="0"/>
              <a:buChar char="–"/>
            </a:pPr>
            <a:r>
              <a:rPr lang="en-US" sz="3600" dirty="0">
                <a:solidFill>
                  <a:schemeClr val="tx1"/>
                </a:solidFill>
              </a:rPr>
              <a:t>A-frames are held upright by a two guy lines, fore and aft, forming an inverted </a:t>
            </a:r>
            <a:r>
              <a:rPr lang="ja-JP" altLang="en-US" sz="3600" dirty="0">
                <a:solidFill>
                  <a:schemeClr val="tx1"/>
                </a:solidFill>
                <a:latin typeface="Arial"/>
              </a:rPr>
              <a:t>“</a:t>
            </a:r>
            <a:r>
              <a:rPr lang="en-US" sz="3600" dirty="0">
                <a:solidFill>
                  <a:schemeClr val="tx1"/>
                </a:solidFill>
              </a:rPr>
              <a:t>V.</a:t>
            </a:r>
            <a:r>
              <a:rPr lang="ja-JP" altLang="en-US" sz="3600" dirty="0">
                <a:solidFill>
                  <a:schemeClr val="tx1"/>
                </a:solidFill>
                <a:latin typeface="Arial"/>
              </a:rPr>
              <a:t>”</a:t>
            </a:r>
            <a:endParaRPr lang="en-US" sz="3600" dirty="0">
              <a:solidFill>
                <a:schemeClr val="tx1"/>
              </a:solidFill>
            </a:endParaRPr>
          </a:p>
          <a:p>
            <a:pPr marL="857250" lvl="1" indent="-400050">
              <a:spcBef>
                <a:spcPts val="600"/>
              </a:spcBef>
              <a:buClr>
                <a:srgbClr val="010000"/>
              </a:buClr>
              <a:buSzPct val="100000"/>
              <a:buFont typeface="Arial" charset="0"/>
              <a:buChar char="–"/>
            </a:pPr>
            <a:r>
              <a:rPr lang="en-US" sz="3600" dirty="0">
                <a:solidFill>
                  <a:srgbClr val="010000"/>
                </a:solidFill>
              </a:rPr>
              <a:t>Tie a clove hitch in the center of the rope and place it over the top of one timber, as close to the lashing as possible. The rope should be long enough to provide a length of 1 1/2 to 2 times the height of the timbers for the guy lines and made of 1/2" </a:t>
            </a:r>
            <a:r>
              <a:rPr lang="en-US" sz="3600" dirty="0" err="1">
                <a:solidFill>
                  <a:srgbClr val="010000"/>
                </a:solidFill>
              </a:rPr>
              <a:t>kernmantle</a:t>
            </a:r>
            <a:r>
              <a:rPr lang="en-US" sz="3600" dirty="0">
                <a:solidFill>
                  <a:srgbClr val="010000"/>
                </a:solidFill>
              </a:rPr>
              <a:t> rope.  The clove hitch should pull from the inside of the timber.</a:t>
            </a:r>
          </a:p>
        </p:txBody>
      </p:sp>
      <p:sp>
        <p:nvSpPr>
          <p:cNvPr id="68614"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5B051BBA-886C-8045-9E20-18AC5A9A2DBF}" type="slidenum">
              <a:rPr lang="en-US" sz="1800">
                <a:latin typeface="Arial" charset="0"/>
                <a:cs typeface="Arial" charset="0"/>
                <a:sym typeface="Arial" charset="0"/>
              </a:rPr>
              <a:pPr algn="ctr"/>
              <a:t>66</a:t>
            </a:fld>
            <a:endParaRPr lang="en-US" sz="1800">
              <a:latin typeface="Arial" charset="0"/>
              <a:cs typeface="Arial" charset="0"/>
              <a:sym typeface="Arial" charset="0"/>
            </a:endParaRP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434959AD-692F-DC46-91DC-5DA077B929C8}" type="slidenum">
              <a:rPr lang="en-US"/>
              <a:pPr/>
              <a:t>67</a:t>
            </a:fld>
            <a:endParaRPr lang="en-US"/>
          </a:p>
        </p:txBody>
      </p:sp>
      <p:pic>
        <p:nvPicPr>
          <p:cNvPr id="69633"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69634"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69635"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69636" name="Rectangle 4"/>
          <p:cNvSpPr>
            <a:spLocks noGrp="1" noChangeArrowheads="1"/>
          </p:cNvSpPr>
          <p:nvPr>
            <p:ph type="title"/>
          </p:nvPr>
        </p:nvSpPr>
        <p:spPr>
          <a:ln/>
        </p:spPr>
        <p:txBody>
          <a:bodyPr/>
          <a:lstStyle/>
          <a:p>
            <a:r>
              <a:rPr lang="en-US"/>
              <a:t>Timber A-Frame</a:t>
            </a:r>
          </a:p>
        </p:txBody>
      </p:sp>
      <p:sp>
        <p:nvSpPr>
          <p:cNvPr id="69637" name="Rectangle 5"/>
          <p:cNvSpPr>
            <a:spLocks noGrp="1" noChangeArrowheads="1"/>
          </p:cNvSpPr>
          <p:nvPr>
            <p:ph type="body" idx="1"/>
          </p:nvPr>
        </p:nvSpPr>
        <p:spPr>
          <a:ln/>
        </p:spPr>
        <p:txBody>
          <a:bodyPr/>
          <a:lstStyle/>
          <a:p>
            <a:pPr marL="342900" indent="-342900">
              <a:spcBef>
                <a:spcPct val="0"/>
              </a:spcBef>
              <a:buClr>
                <a:srgbClr val="993300"/>
              </a:buClr>
              <a:buSzPct val="50000"/>
              <a:buFont typeface="Monotype Sorts" charset="0"/>
              <a:buChar char="n"/>
            </a:pPr>
            <a:r>
              <a:rPr lang="en-US" sz="3600">
                <a:solidFill>
                  <a:schemeClr val="tx1"/>
                </a:solidFill>
              </a:rPr>
              <a:t>Form another clove hitch and place it on the other timber in the same manner.  The guy lines must be put on so that they draw the timbers together when the load is applied.  Example: The forward guy line is fastened to the rear timber while the aft guy line is fastened to the front timber.</a:t>
            </a:r>
          </a:p>
          <a:p>
            <a:pPr marL="342900" indent="-342900">
              <a:spcBef>
                <a:spcPts val="700"/>
              </a:spcBef>
              <a:buClr>
                <a:srgbClr val="993300"/>
              </a:buClr>
              <a:buSzPct val="50000"/>
              <a:buFont typeface="Monotype Sorts" charset="0"/>
              <a:buChar char="n"/>
            </a:pPr>
            <a:endParaRPr lang="en-US" sz="3600">
              <a:solidFill>
                <a:schemeClr val="tx1"/>
              </a:solidFill>
            </a:endParaRPr>
          </a:p>
          <a:p>
            <a:pPr marL="342900" indent="-342900">
              <a:spcBef>
                <a:spcPts val="700"/>
              </a:spcBef>
              <a:buClr>
                <a:srgbClr val="993300"/>
              </a:buClr>
              <a:buSzPct val="50000"/>
              <a:buFont typeface="Monotype Sorts" charset="0"/>
              <a:buChar char="n"/>
            </a:pPr>
            <a:r>
              <a:rPr lang="en-US" sz="3600">
                <a:solidFill>
                  <a:srgbClr val="010000"/>
                </a:solidFill>
              </a:rPr>
              <a:t>The fore and aft guy lines are secured to a solid anchor or picket anchoring system with a round turn and two half hitches or other form of brake control after the desired luff has been obtained.</a:t>
            </a:r>
          </a:p>
        </p:txBody>
      </p:sp>
      <p:sp>
        <p:nvSpPr>
          <p:cNvPr id="69638"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A81C6061-E84A-D848-8E63-60E7AF7B7F02}" type="slidenum">
              <a:rPr lang="en-US" sz="1800">
                <a:latin typeface="Arial" charset="0"/>
                <a:cs typeface="Arial" charset="0"/>
                <a:sym typeface="Arial" charset="0"/>
              </a:rPr>
              <a:pPr algn="ctr"/>
              <a:t>67</a:t>
            </a:fld>
            <a:endParaRPr lang="en-US" sz="1800">
              <a:latin typeface="Arial" charset="0"/>
              <a:cs typeface="Arial" charset="0"/>
              <a:sym typeface="Arial" charset="0"/>
            </a:endParaRP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0"/>
          </p:nvPr>
        </p:nvSpPr>
        <p:spPr/>
        <p:txBody>
          <a:bodyPr/>
          <a:lstStyle/>
          <a:p>
            <a:fld id="{1110A0E4-91AE-0A46-BEE7-6DF07852AB53}" type="slidenum">
              <a:rPr lang="en-US"/>
              <a:pPr/>
              <a:t>68</a:t>
            </a:fld>
            <a:endParaRPr lang="en-US"/>
          </a:p>
        </p:txBody>
      </p:sp>
      <p:pic>
        <p:nvPicPr>
          <p:cNvPr id="70657"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70658"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70659"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70660" name="Rectangle 4"/>
          <p:cNvSpPr>
            <a:spLocks noGrp="1" noChangeArrowheads="1"/>
          </p:cNvSpPr>
          <p:nvPr>
            <p:ph type="title"/>
          </p:nvPr>
        </p:nvSpPr>
        <p:spPr>
          <a:ln/>
        </p:spPr>
        <p:txBody>
          <a:bodyPr/>
          <a:lstStyle/>
          <a:p>
            <a:r>
              <a:rPr lang="en-US"/>
              <a:t>Timber A-Frame</a:t>
            </a:r>
          </a:p>
        </p:txBody>
      </p:sp>
      <p:sp>
        <p:nvSpPr>
          <p:cNvPr id="70661" name="Rectangle 5"/>
          <p:cNvSpPr>
            <a:spLocks noGrp="1" noChangeArrowheads="1"/>
          </p:cNvSpPr>
          <p:nvPr>
            <p:ph type="body" idx="1"/>
          </p:nvPr>
        </p:nvSpPr>
        <p:spPr>
          <a:xfrm>
            <a:off x="2222500" y="1460500"/>
            <a:ext cx="10464800" cy="3721100"/>
          </a:xfrm>
          <a:ln/>
        </p:spPr>
        <p:txBody>
          <a:bodyPr/>
          <a:lstStyle/>
          <a:p>
            <a:pPr marL="342900" indent="-342900">
              <a:spcBef>
                <a:spcPct val="0"/>
              </a:spcBef>
              <a:buClr>
                <a:srgbClr val="993300"/>
              </a:buClr>
              <a:buSzPct val="50000"/>
              <a:buFont typeface="Monotype Sorts" charset="0"/>
              <a:buChar char="n"/>
            </a:pPr>
            <a:r>
              <a:rPr lang="en-US" sz="3600" dirty="0">
                <a:solidFill>
                  <a:schemeClr val="tx1"/>
                </a:solidFill>
              </a:rPr>
              <a:t>The anchor points for the guy lines should be one and one-half to two times the length of the A-frame, never less than the length.  </a:t>
            </a:r>
          </a:p>
          <a:p>
            <a:pPr marL="342900" indent="-342900">
              <a:spcBef>
                <a:spcPts val="700"/>
              </a:spcBef>
              <a:buClr>
                <a:srgbClr val="993300"/>
              </a:buClr>
              <a:buSzPct val="50000"/>
              <a:buFont typeface="Monotype Sorts" charset="0"/>
              <a:buChar char="n"/>
            </a:pPr>
            <a:endParaRPr lang="en-US" sz="3600" dirty="0">
              <a:solidFill>
                <a:schemeClr val="tx1"/>
              </a:solidFill>
            </a:endParaRPr>
          </a:p>
          <a:p>
            <a:pPr marL="342900" indent="-342900">
              <a:spcBef>
                <a:spcPts val="700"/>
              </a:spcBef>
              <a:buClr>
                <a:srgbClr val="993300"/>
              </a:buClr>
              <a:buSzPct val="50000"/>
              <a:buFont typeface="Monotype Sorts" charset="0"/>
              <a:buChar char="n"/>
            </a:pPr>
            <a:r>
              <a:rPr lang="en-US" sz="3600" dirty="0">
                <a:solidFill>
                  <a:schemeClr val="tx1"/>
                </a:solidFill>
              </a:rPr>
              <a:t>The anchor point is placed in</a:t>
            </a:r>
          </a:p>
          <a:p>
            <a:pPr marL="342900" indent="-342900">
              <a:spcBef>
                <a:spcPts val="700"/>
              </a:spcBef>
              <a:buFont typeface="Arial" charset="0"/>
              <a:buNone/>
            </a:pPr>
            <a:r>
              <a:rPr lang="en-US" sz="3600" dirty="0">
                <a:solidFill>
                  <a:schemeClr val="tx1"/>
                </a:solidFill>
              </a:rPr>
              <a:t>line with the object to be lifted.</a:t>
            </a:r>
          </a:p>
        </p:txBody>
      </p:sp>
      <p:sp>
        <p:nvSpPr>
          <p:cNvPr id="70662"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92899F29-92E8-4E48-B1C3-BD5790118CF0}" type="slidenum">
              <a:rPr lang="en-US" sz="1800">
                <a:latin typeface="Arial" charset="0"/>
                <a:cs typeface="Arial" charset="0"/>
                <a:sym typeface="Arial" charset="0"/>
              </a:rPr>
              <a:pPr algn="ctr"/>
              <a:t>68</a:t>
            </a:fld>
            <a:endParaRPr lang="en-US" sz="1800">
              <a:latin typeface="Arial" charset="0"/>
              <a:cs typeface="Arial" charset="0"/>
              <a:sym typeface="Arial" charset="0"/>
            </a:endParaRPr>
          </a:p>
        </p:txBody>
      </p:sp>
      <p:pic>
        <p:nvPicPr>
          <p:cNvPr id="70663" name="Picture 7"/>
          <p:cNvPicPr>
            <a:picLocks noChangeAspect="1"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9167813" y="3403600"/>
            <a:ext cx="3265487" cy="4876800"/>
          </a:xfrm>
          <a:prstGeom prst="rect">
            <a:avLst/>
          </a:prstGeom>
          <a:noFill/>
          <a:ln w="38100" cap="flat">
            <a:solidFill>
              <a:schemeClr val="tx1"/>
            </a:solidFill>
            <a:prstDash val="solid"/>
            <a:miter lim="800000"/>
            <a:headEnd/>
            <a:tailEnd/>
          </a:ln>
          <a:effectLst>
            <a:outerShdw blurRad="127000" dist="152400" dir="2700000" algn="ctr" rotWithShape="0">
              <a:srgbClr val="000000">
                <a:alpha val="79999"/>
              </a:srgbClr>
            </a:outerShdw>
          </a:effectLst>
          <a:extLst>
            <a:ext uri="{909E8E84-426E-40dd-AFC4-6F175D3DCCD1}">
              <a14:hiddenFill xmlns:a14="http://schemas.microsoft.com/office/drawing/2010/main" xmlns="">
                <a:solidFill>
                  <a:srgbClr val="FFFFFF"/>
                </a:solidFill>
              </a14:hiddenFill>
            </a:ext>
          </a:extLst>
        </p:spPr>
      </p:pic>
      <p:pic>
        <p:nvPicPr>
          <p:cNvPr id="70664" name="Picture 8"/>
          <p:cNvPicPr>
            <a:picLocks noChangeAspect="1" noChangeArrowheads="1"/>
          </p:cNvPicPr>
          <p:nvPr/>
        </p:nvPicPr>
        <p:blipFill>
          <a:blip r:embed="rId5" cstate="screen">
            <a:extLst>
              <a:ext uri="{28A0092B-C50C-407E-A947-70E740481C1C}">
                <a14:useLocalDpi xmlns:a14="http://schemas.microsoft.com/office/drawing/2010/main" xmlns="" val="0"/>
              </a:ext>
            </a:extLst>
          </a:blip>
          <a:srcRect/>
          <a:stretch>
            <a:fillRect/>
          </a:stretch>
        </p:blipFill>
        <p:spPr bwMode="auto">
          <a:xfrm>
            <a:off x="4572000" y="5257800"/>
            <a:ext cx="3149600" cy="4161593"/>
          </a:xfrm>
          <a:prstGeom prst="rect">
            <a:avLst/>
          </a:prstGeom>
          <a:noFill/>
          <a:ln w="38100" cap="flat">
            <a:solidFill>
              <a:schemeClr val="tx1"/>
            </a:solidFill>
            <a:prstDash val="solid"/>
            <a:miter lim="800000"/>
            <a:headEnd/>
            <a:tailEnd/>
          </a:ln>
          <a:effectLst>
            <a:outerShdw blurRad="127000" dist="152400" dir="2700000" algn="ctr" rotWithShape="0">
              <a:srgbClr val="000000">
                <a:alpha val="79999"/>
              </a:srgbClr>
            </a:outerShdw>
          </a:effectLst>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96DDE087-93E9-6340-87E5-DFA150B942CD}" type="slidenum">
              <a:rPr lang="en-US"/>
              <a:pPr/>
              <a:t>69</a:t>
            </a:fld>
            <a:endParaRPr lang="en-US"/>
          </a:p>
        </p:txBody>
      </p:sp>
      <p:pic>
        <p:nvPicPr>
          <p:cNvPr id="71681"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71682"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71683"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71684" name="Rectangle 4"/>
          <p:cNvSpPr>
            <a:spLocks noGrp="1" noChangeArrowheads="1"/>
          </p:cNvSpPr>
          <p:nvPr>
            <p:ph type="title"/>
          </p:nvPr>
        </p:nvSpPr>
        <p:spPr>
          <a:ln/>
        </p:spPr>
        <p:txBody>
          <a:bodyPr/>
          <a:lstStyle/>
          <a:p>
            <a:r>
              <a:rPr lang="en-US"/>
              <a:t>Timber A-Frame</a:t>
            </a:r>
          </a:p>
        </p:txBody>
      </p:sp>
      <p:sp>
        <p:nvSpPr>
          <p:cNvPr id="71685" name="Rectangle 5"/>
          <p:cNvSpPr>
            <a:spLocks noGrp="1" noChangeArrowheads="1"/>
          </p:cNvSpPr>
          <p:nvPr>
            <p:ph type="body" idx="1"/>
          </p:nvPr>
        </p:nvSpPr>
        <p:spPr>
          <a:ln/>
        </p:spPr>
        <p:txBody>
          <a:bodyPr/>
          <a:lstStyle/>
          <a:p>
            <a:pPr marL="342900" indent="-342900">
              <a:spcBef>
                <a:spcPct val="0"/>
              </a:spcBef>
              <a:buClr>
                <a:srgbClr val="993300"/>
              </a:buClr>
              <a:buSzPct val="50000"/>
              <a:buFont typeface="Monotype Sorts" charset="0"/>
              <a:buChar char="n"/>
            </a:pPr>
            <a:r>
              <a:rPr lang="en-US" sz="3600">
                <a:solidFill>
                  <a:schemeClr val="tx1"/>
                </a:solidFill>
              </a:rPr>
              <a:t>The initial luff should not be over one-fifth the distance between the butt ends and the top lashing on the A-frame, while the maximum luff should not be over one-third the distance between the butt ends and the top lashing of the A-frame.</a:t>
            </a:r>
          </a:p>
        </p:txBody>
      </p:sp>
      <p:sp>
        <p:nvSpPr>
          <p:cNvPr id="71686"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43D20D64-26E6-1845-92A6-F85D5A28DB4E}" type="slidenum">
              <a:rPr lang="en-US" sz="1800">
                <a:latin typeface="Arial" charset="0"/>
                <a:cs typeface="Arial" charset="0"/>
                <a:sym typeface="Arial" charset="0"/>
              </a:rPr>
              <a:pPr algn="ctr"/>
              <a:t>69</a:t>
            </a:fld>
            <a:endParaRPr lang="en-US" sz="1800">
              <a:latin typeface="Arial" charset="0"/>
              <a:cs typeface="Arial" charset="0"/>
              <a:sym typeface="Arial" charset="0"/>
            </a:endParaRPr>
          </a:p>
        </p:txBody>
      </p:sp>
      <p:pic>
        <p:nvPicPr>
          <p:cNvPr id="71687" name="Picture 7"/>
          <p:cNvPicPr>
            <a:picLocks noChangeAspect="1"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3683000" y="4851400"/>
            <a:ext cx="6835775" cy="4572000"/>
          </a:xfrm>
          <a:prstGeom prst="rect">
            <a:avLst/>
          </a:prstGeom>
          <a:noFill/>
          <a:ln w="38100" cap="flat">
            <a:solidFill>
              <a:schemeClr val="tx1"/>
            </a:solidFill>
            <a:prstDash val="solid"/>
            <a:miter lim="800000"/>
            <a:headEnd/>
            <a:tailEnd/>
          </a:ln>
          <a:effectLst>
            <a:outerShdw blurRad="127000" dist="152400" dir="2700000" algn="ctr" rotWithShape="0">
              <a:srgbClr val="000000">
                <a:alpha val="79999"/>
              </a:srgbClr>
            </a:outerShdw>
          </a:effectLst>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0"/>
          </p:nvPr>
        </p:nvSpPr>
        <p:spPr/>
        <p:txBody>
          <a:bodyPr/>
          <a:lstStyle/>
          <a:p>
            <a:fld id="{DE110CD0-FE91-3247-938C-66FA3EA3F0D9}" type="slidenum">
              <a:rPr lang="en-US"/>
              <a:pPr/>
              <a:t>7</a:t>
            </a:fld>
            <a:endParaRPr lang="en-US"/>
          </a:p>
        </p:txBody>
      </p:sp>
      <p:pic>
        <p:nvPicPr>
          <p:cNvPr id="8193"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8194"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8195"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8196" name="Rectangle 4"/>
          <p:cNvSpPr>
            <a:spLocks noGrp="1" noChangeArrowheads="1"/>
          </p:cNvSpPr>
          <p:nvPr>
            <p:ph type="title"/>
          </p:nvPr>
        </p:nvSpPr>
        <p:spPr>
          <a:ln/>
        </p:spPr>
        <p:txBody>
          <a:bodyPr/>
          <a:lstStyle/>
          <a:p>
            <a:r>
              <a:rPr lang="en-US"/>
              <a:t>Parts of a Ladder</a:t>
            </a:r>
          </a:p>
        </p:txBody>
      </p:sp>
      <p:sp>
        <p:nvSpPr>
          <p:cNvPr id="8197" name="Rectangle 5"/>
          <p:cNvSpPr>
            <a:spLocks noGrp="1" noChangeArrowheads="1"/>
          </p:cNvSpPr>
          <p:nvPr>
            <p:ph type="body" idx="1"/>
          </p:nvPr>
        </p:nvSpPr>
        <p:spPr>
          <a:ln/>
        </p:spPr>
        <p:txBody>
          <a:bodyPr/>
          <a:lstStyle/>
          <a:p>
            <a:pPr marL="342900" indent="-342900">
              <a:spcBef>
                <a:spcPct val="0"/>
              </a:spcBef>
              <a:buClr>
                <a:srgbClr val="993300"/>
              </a:buClr>
              <a:buSzPct val="50000"/>
              <a:buFont typeface="Monotype Sorts" charset="0"/>
              <a:buChar char="n"/>
            </a:pPr>
            <a:r>
              <a:rPr lang="en-US">
                <a:solidFill>
                  <a:srgbClr val="010000"/>
                </a:solidFill>
              </a:rPr>
              <a:t>Beam</a:t>
            </a:r>
          </a:p>
        </p:txBody>
      </p:sp>
      <p:sp>
        <p:nvSpPr>
          <p:cNvPr id="8198"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D2B64BB6-5812-EC45-BDAF-1EEF8BD9AE1D}" type="slidenum">
              <a:rPr lang="en-US" sz="1800">
                <a:latin typeface="Arial" charset="0"/>
                <a:cs typeface="Arial" charset="0"/>
                <a:sym typeface="Arial" charset="0"/>
              </a:rPr>
              <a:pPr algn="ctr"/>
              <a:t>7</a:t>
            </a:fld>
            <a:endParaRPr lang="en-US" sz="1800">
              <a:latin typeface="Arial" charset="0"/>
              <a:cs typeface="Arial" charset="0"/>
              <a:sym typeface="Arial" charset="0"/>
            </a:endParaRPr>
          </a:p>
        </p:txBody>
      </p:sp>
      <p:pic>
        <p:nvPicPr>
          <p:cNvPr id="8199" name="Picture 7"/>
          <p:cNvPicPr>
            <a:picLocks noChangeAspect="1"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2667000" y="2284413"/>
            <a:ext cx="8890000" cy="5964237"/>
          </a:xfrm>
          <a:prstGeom prst="rect">
            <a:avLst/>
          </a:prstGeom>
          <a:noFill/>
          <a:ln w="38100" cap="flat">
            <a:solidFill>
              <a:schemeClr val="tx1"/>
            </a:solidFill>
            <a:prstDash val="solid"/>
            <a:miter lim="800000"/>
            <a:headEnd/>
            <a:tailEnd/>
          </a:ln>
          <a:effectLst>
            <a:outerShdw blurRad="127000" dist="152400" dir="2700000" algn="ctr" rotWithShape="0">
              <a:srgbClr val="000000">
                <a:alpha val="79999"/>
              </a:srgbClr>
            </a:outerShdw>
          </a:effectLst>
          <a:extLst>
            <a:ext uri="{909E8E84-426E-40dd-AFC4-6F175D3DCCD1}">
              <a14:hiddenFill xmlns:a14="http://schemas.microsoft.com/office/drawing/2010/main" xmlns="">
                <a:solidFill>
                  <a:srgbClr val="FFFFFF"/>
                </a:solidFill>
              </a14:hiddenFill>
            </a:ext>
          </a:extLst>
        </p:spPr>
      </p:pic>
      <p:sp>
        <p:nvSpPr>
          <p:cNvPr id="8200" name="Line 8"/>
          <p:cNvSpPr>
            <a:spLocks noChangeShapeType="1"/>
          </p:cNvSpPr>
          <p:nvPr/>
        </p:nvSpPr>
        <p:spPr bwMode="auto">
          <a:xfrm rot="10800000">
            <a:off x="5824538" y="1743075"/>
            <a:ext cx="3175" cy="3235325"/>
          </a:xfrm>
          <a:prstGeom prst="line">
            <a:avLst/>
          </a:prstGeom>
          <a:noFill/>
          <a:ln w="63500" cap="flat">
            <a:solidFill>
              <a:srgbClr val="FF0000"/>
            </a:solidFill>
            <a:prstDash val="solid"/>
            <a:miter lim="800000"/>
            <a:headEnd type="stealth"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117A93A9-45E1-594B-9636-68DBC77E5815}" type="slidenum">
              <a:rPr lang="en-US"/>
              <a:pPr/>
              <a:t>70</a:t>
            </a:fld>
            <a:endParaRPr lang="en-US"/>
          </a:p>
        </p:txBody>
      </p:sp>
      <p:pic>
        <p:nvPicPr>
          <p:cNvPr id="72705"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72706"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72707"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72708" name="Rectangle 4"/>
          <p:cNvSpPr>
            <a:spLocks noGrp="1" noChangeArrowheads="1"/>
          </p:cNvSpPr>
          <p:nvPr>
            <p:ph type="title"/>
          </p:nvPr>
        </p:nvSpPr>
        <p:spPr>
          <a:ln/>
        </p:spPr>
        <p:txBody>
          <a:bodyPr/>
          <a:lstStyle/>
          <a:p>
            <a:r>
              <a:rPr lang="en-US"/>
              <a:t>Timber A-Frame</a:t>
            </a:r>
          </a:p>
        </p:txBody>
      </p:sp>
      <p:sp>
        <p:nvSpPr>
          <p:cNvPr id="72709" name="Rectangle 5"/>
          <p:cNvSpPr>
            <a:spLocks noGrp="1" noChangeArrowheads="1"/>
          </p:cNvSpPr>
          <p:nvPr>
            <p:ph type="body" idx="1"/>
          </p:nvPr>
        </p:nvSpPr>
        <p:spPr>
          <a:xfrm>
            <a:off x="2222500" y="1460500"/>
            <a:ext cx="10464800" cy="3225800"/>
          </a:xfrm>
          <a:ln/>
        </p:spPr>
        <p:txBody>
          <a:bodyPr/>
          <a:lstStyle/>
          <a:p>
            <a:pPr marL="342900" indent="-342900">
              <a:spcBef>
                <a:spcPct val="0"/>
              </a:spcBef>
              <a:buClr>
                <a:srgbClr val="993300"/>
              </a:buClr>
              <a:buSzPct val="50000"/>
              <a:buFont typeface="Monotype Sorts" charset="0"/>
              <a:buChar char="n"/>
            </a:pPr>
            <a:r>
              <a:rPr lang="en-US" sz="3600">
                <a:solidFill>
                  <a:schemeClr val="tx1"/>
                </a:solidFill>
              </a:rPr>
              <a:t>Setting up a change of direction pulley at the base of the A-frame.</a:t>
            </a:r>
          </a:p>
          <a:p>
            <a:pPr marL="742950" lvl="1" indent="-285750">
              <a:spcBef>
                <a:spcPts val="600"/>
              </a:spcBef>
              <a:buClr>
                <a:srgbClr val="010000"/>
              </a:buClr>
              <a:buSzPct val="100000"/>
              <a:buFont typeface="Arial" charset="0"/>
              <a:buChar char="–"/>
            </a:pPr>
            <a:r>
              <a:rPr lang="en-US" sz="3600">
                <a:solidFill>
                  <a:schemeClr val="tx1"/>
                </a:solidFill>
              </a:rPr>
              <a:t>The fall line should be pulled in the same direction as the initial luff. This will cause the base of the timbers to dig in rather than slip.</a:t>
            </a:r>
          </a:p>
        </p:txBody>
      </p:sp>
      <p:sp>
        <p:nvSpPr>
          <p:cNvPr id="72710"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3344555B-AF1D-FA43-97C2-14EE4133C0DF}" type="slidenum">
              <a:rPr lang="en-US" sz="1800">
                <a:latin typeface="Arial" charset="0"/>
                <a:cs typeface="Arial" charset="0"/>
                <a:sym typeface="Arial" charset="0"/>
              </a:rPr>
              <a:pPr algn="ctr"/>
              <a:t>70</a:t>
            </a:fld>
            <a:endParaRPr lang="en-US" sz="1800">
              <a:latin typeface="Arial" charset="0"/>
              <a:cs typeface="Arial" charset="0"/>
              <a:sym typeface="Arial" charset="0"/>
            </a:endParaRPr>
          </a:p>
        </p:txBody>
      </p:sp>
      <p:pic>
        <p:nvPicPr>
          <p:cNvPr id="72711" name="Picture 7"/>
          <p:cNvPicPr>
            <a:picLocks noChangeAspect="1"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3746500" y="4572000"/>
            <a:ext cx="6492875" cy="4343400"/>
          </a:xfrm>
          <a:prstGeom prst="rect">
            <a:avLst/>
          </a:prstGeom>
          <a:noFill/>
          <a:ln w="38100" cap="flat">
            <a:solidFill>
              <a:schemeClr val="tx1"/>
            </a:solidFill>
            <a:prstDash val="solid"/>
            <a:miter lim="800000"/>
            <a:headEnd/>
            <a:tailEnd/>
          </a:ln>
          <a:effectLst>
            <a:outerShdw blurRad="127000" dist="152400" dir="2700000" algn="ctr" rotWithShape="0">
              <a:srgbClr val="000000">
                <a:alpha val="79999"/>
              </a:srgbClr>
            </a:outerShdw>
          </a:effectLst>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A9AAEB78-3900-FE49-9B3A-91043A1B69E6}" type="slidenum">
              <a:rPr lang="en-US"/>
              <a:pPr/>
              <a:t>71</a:t>
            </a:fld>
            <a:endParaRPr lang="en-US"/>
          </a:p>
        </p:txBody>
      </p:sp>
      <p:pic>
        <p:nvPicPr>
          <p:cNvPr id="73729"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73730"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73731"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73732" name="Rectangle 4"/>
          <p:cNvSpPr>
            <a:spLocks noGrp="1" noChangeArrowheads="1"/>
          </p:cNvSpPr>
          <p:nvPr>
            <p:ph type="title"/>
          </p:nvPr>
        </p:nvSpPr>
        <p:spPr>
          <a:ln/>
        </p:spPr>
        <p:txBody>
          <a:bodyPr/>
          <a:lstStyle/>
          <a:p>
            <a:r>
              <a:rPr lang="en-US"/>
              <a:t>Timber Tripod</a:t>
            </a:r>
          </a:p>
        </p:txBody>
      </p:sp>
      <p:sp>
        <p:nvSpPr>
          <p:cNvPr id="73733" name="Rectangle 5"/>
          <p:cNvSpPr>
            <a:spLocks noGrp="1" noChangeArrowheads="1"/>
          </p:cNvSpPr>
          <p:nvPr>
            <p:ph type="body" idx="1"/>
          </p:nvPr>
        </p:nvSpPr>
        <p:spPr>
          <a:ln/>
        </p:spPr>
        <p:txBody>
          <a:bodyPr/>
          <a:lstStyle/>
          <a:p>
            <a:pPr marL="342900" indent="-342900">
              <a:spcBef>
                <a:spcPct val="0"/>
              </a:spcBef>
              <a:buClr>
                <a:srgbClr val="993300"/>
              </a:buClr>
              <a:buSzPct val="50000"/>
              <a:buFont typeface="Monotype Sorts" charset="0"/>
              <a:buChar char="n"/>
            </a:pPr>
            <a:r>
              <a:rPr lang="en-US" sz="3600" dirty="0">
                <a:solidFill>
                  <a:schemeClr val="tx1"/>
                </a:solidFill>
              </a:rPr>
              <a:t>A tripod is used to lift loads heavier than those that can be handled by a gin pole or A-frame.</a:t>
            </a:r>
          </a:p>
          <a:p>
            <a:pPr marL="342900" indent="-342900">
              <a:spcBef>
                <a:spcPts val="700"/>
              </a:spcBef>
              <a:buClr>
                <a:srgbClr val="993300"/>
              </a:buClr>
              <a:buSzPct val="50000"/>
              <a:buFont typeface="Monotype Sorts" charset="0"/>
              <a:buChar char="n"/>
            </a:pPr>
            <a:endParaRPr lang="en-US" sz="3600" dirty="0">
              <a:solidFill>
                <a:schemeClr val="tx1"/>
              </a:solidFill>
            </a:endParaRPr>
          </a:p>
          <a:p>
            <a:pPr marL="342900" indent="-342900">
              <a:spcBef>
                <a:spcPts val="700"/>
              </a:spcBef>
              <a:buClr>
                <a:srgbClr val="993300"/>
              </a:buClr>
              <a:buSzPct val="50000"/>
              <a:buFont typeface="Monotype Sorts" charset="0"/>
              <a:buChar char="n"/>
            </a:pPr>
            <a:r>
              <a:rPr lang="en-US" sz="3600" dirty="0">
                <a:solidFill>
                  <a:srgbClr val="010000"/>
                </a:solidFill>
              </a:rPr>
              <a:t>Tripods have three legs and do not require the use of guy lines.</a:t>
            </a:r>
          </a:p>
          <a:p>
            <a:pPr marL="342900" indent="-342900">
              <a:spcBef>
                <a:spcPts val="700"/>
              </a:spcBef>
              <a:buClr>
                <a:srgbClr val="993300"/>
              </a:buClr>
              <a:buSzPct val="50000"/>
              <a:buFont typeface="Monotype Sorts" charset="0"/>
              <a:buChar char="n"/>
            </a:pPr>
            <a:endParaRPr lang="en-US" sz="3600" dirty="0">
              <a:solidFill>
                <a:srgbClr val="010000"/>
              </a:solidFill>
            </a:endParaRPr>
          </a:p>
          <a:p>
            <a:pPr marL="342900" indent="-342900">
              <a:spcBef>
                <a:spcPts val="700"/>
              </a:spcBef>
              <a:buClr>
                <a:srgbClr val="993300"/>
              </a:buClr>
              <a:buSzPct val="50000"/>
              <a:buFont typeface="Monotype Sorts" charset="0"/>
              <a:buChar char="n"/>
            </a:pPr>
            <a:r>
              <a:rPr lang="en-US" sz="3600" dirty="0">
                <a:solidFill>
                  <a:srgbClr val="010000"/>
                </a:solidFill>
              </a:rPr>
              <a:t>Tripods are designed to lift loads vertically.</a:t>
            </a:r>
          </a:p>
          <a:p>
            <a:pPr marL="342900" indent="-342900">
              <a:spcBef>
                <a:spcPts val="700"/>
              </a:spcBef>
              <a:buClr>
                <a:srgbClr val="993300"/>
              </a:buClr>
              <a:buSzPct val="50000"/>
              <a:buFont typeface="Monotype Sorts" charset="0"/>
              <a:buChar char="n"/>
            </a:pPr>
            <a:endParaRPr lang="en-US" sz="3600" dirty="0">
              <a:solidFill>
                <a:srgbClr val="010000"/>
              </a:solidFill>
            </a:endParaRPr>
          </a:p>
          <a:p>
            <a:pPr marL="342900" indent="-342900">
              <a:spcBef>
                <a:spcPts val="700"/>
              </a:spcBef>
              <a:buClr>
                <a:srgbClr val="993300"/>
              </a:buClr>
              <a:buSzPct val="50000"/>
              <a:buFont typeface="Monotype Sorts" charset="0"/>
              <a:buChar char="n"/>
            </a:pPr>
            <a:r>
              <a:rPr lang="en-US" sz="3600" dirty="0">
                <a:solidFill>
                  <a:srgbClr val="010000"/>
                </a:solidFill>
              </a:rPr>
              <a:t>The minimum dimensions</a:t>
            </a:r>
          </a:p>
          <a:p>
            <a:pPr marL="349250" indent="-349250">
              <a:spcBef>
                <a:spcPts val="700"/>
              </a:spcBef>
              <a:buFont typeface="Arial" charset="0"/>
              <a:buNone/>
            </a:pPr>
            <a:r>
              <a:rPr lang="en-US" sz="3600" dirty="0" smtClean="0">
                <a:solidFill>
                  <a:srgbClr val="010000"/>
                </a:solidFill>
              </a:rPr>
              <a:t>	for </a:t>
            </a:r>
            <a:r>
              <a:rPr lang="en-US" sz="3600" dirty="0">
                <a:solidFill>
                  <a:srgbClr val="010000"/>
                </a:solidFill>
              </a:rPr>
              <a:t>the timber are</a:t>
            </a:r>
          </a:p>
          <a:p>
            <a:pPr marL="349250" indent="-349250">
              <a:spcBef>
                <a:spcPts val="700"/>
              </a:spcBef>
              <a:buFont typeface="Arial" charset="0"/>
              <a:buNone/>
            </a:pPr>
            <a:r>
              <a:rPr lang="en-US" sz="3600" dirty="0" smtClean="0">
                <a:solidFill>
                  <a:srgbClr val="010000"/>
                </a:solidFill>
              </a:rPr>
              <a:t>	4</a:t>
            </a:r>
            <a:r>
              <a:rPr lang="en-US" sz="3600" dirty="0">
                <a:solidFill>
                  <a:srgbClr val="010000"/>
                </a:solidFill>
              </a:rPr>
              <a:t>" x 4</a:t>
            </a:r>
            <a:r>
              <a:rPr lang="ja-JP" altLang="en-US" sz="3600" dirty="0">
                <a:solidFill>
                  <a:srgbClr val="010000"/>
                </a:solidFill>
                <a:latin typeface="Arial"/>
              </a:rPr>
              <a:t>”</a:t>
            </a:r>
            <a:r>
              <a:rPr lang="en-US" sz="3600" dirty="0">
                <a:solidFill>
                  <a:srgbClr val="010000"/>
                </a:solidFill>
              </a:rPr>
              <a:t> x 12</a:t>
            </a:r>
            <a:r>
              <a:rPr lang="ja-JP" altLang="en-US" sz="3600" dirty="0">
                <a:solidFill>
                  <a:srgbClr val="010000"/>
                </a:solidFill>
                <a:latin typeface="Arial"/>
              </a:rPr>
              <a:t>’</a:t>
            </a:r>
            <a:r>
              <a:rPr lang="en-US" sz="3600" dirty="0">
                <a:solidFill>
                  <a:srgbClr val="010000"/>
                </a:solidFill>
              </a:rPr>
              <a:t> long.</a:t>
            </a:r>
          </a:p>
        </p:txBody>
      </p:sp>
      <p:sp>
        <p:nvSpPr>
          <p:cNvPr id="73734"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2B29AE2C-211A-F24F-ACF3-02E9C8F0A1D9}" type="slidenum">
              <a:rPr lang="en-US" sz="1800">
                <a:latin typeface="Arial" charset="0"/>
                <a:cs typeface="Arial" charset="0"/>
                <a:sym typeface="Arial" charset="0"/>
              </a:rPr>
              <a:pPr algn="ctr"/>
              <a:t>71</a:t>
            </a:fld>
            <a:endParaRPr lang="en-US" sz="1800">
              <a:latin typeface="Arial" charset="0"/>
              <a:cs typeface="Arial" charset="0"/>
              <a:sym typeface="Arial" charset="0"/>
            </a:endParaRPr>
          </a:p>
        </p:txBody>
      </p:sp>
      <p:pic>
        <p:nvPicPr>
          <p:cNvPr id="73735" name="Picture 7"/>
          <p:cNvPicPr>
            <a:picLocks noChangeAspect="1"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8064500" y="5880100"/>
            <a:ext cx="2819400" cy="3492500"/>
          </a:xfrm>
          <a:prstGeom prst="rect">
            <a:avLst/>
          </a:prstGeom>
          <a:noFill/>
          <a:ln w="38100" cap="flat">
            <a:solidFill>
              <a:schemeClr val="tx1"/>
            </a:solidFill>
            <a:prstDash val="solid"/>
            <a:miter lim="800000"/>
            <a:headEnd/>
            <a:tailEnd/>
          </a:ln>
          <a:effectLst>
            <a:outerShdw blurRad="127000" dist="152400" dir="2700000" algn="ctr" rotWithShape="0">
              <a:srgbClr val="000000">
                <a:alpha val="79999"/>
              </a:srgbClr>
            </a:outerShdw>
          </a:effectLst>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7CE446F4-802F-D643-8B96-259AA9B20F5E}" type="slidenum">
              <a:rPr lang="en-US"/>
              <a:pPr/>
              <a:t>72</a:t>
            </a:fld>
            <a:endParaRPr lang="en-US"/>
          </a:p>
        </p:txBody>
      </p:sp>
      <p:pic>
        <p:nvPicPr>
          <p:cNvPr id="74753"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74754"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74755"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74756" name="Rectangle 4"/>
          <p:cNvSpPr>
            <a:spLocks noGrp="1" noChangeArrowheads="1"/>
          </p:cNvSpPr>
          <p:nvPr>
            <p:ph type="title"/>
          </p:nvPr>
        </p:nvSpPr>
        <p:spPr>
          <a:ln/>
        </p:spPr>
        <p:txBody>
          <a:bodyPr/>
          <a:lstStyle/>
          <a:p>
            <a:r>
              <a:rPr lang="en-US"/>
              <a:t>Timber Tripod</a:t>
            </a:r>
          </a:p>
        </p:txBody>
      </p:sp>
      <p:sp>
        <p:nvSpPr>
          <p:cNvPr id="74757" name="Rectangle 5"/>
          <p:cNvSpPr>
            <a:spLocks noGrp="1" noChangeArrowheads="1"/>
          </p:cNvSpPr>
          <p:nvPr>
            <p:ph type="body" idx="1"/>
          </p:nvPr>
        </p:nvSpPr>
        <p:spPr>
          <a:ln/>
        </p:spPr>
        <p:txBody>
          <a:bodyPr/>
          <a:lstStyle/>
          <a:p>
            <a:pPr marL="342900" indent="-342900">
              <a:spcBef>
                <a:spcPct val="0"/>
              </a:spcBef>
              <a:buClr>
                <a:srgbClr val="993300"/>
              </a:buClr>
              <a:buSzPct val="50000"/>
              <a:buFont typeface="Monotype Sorts" charset="0"/>
              <a:buChar char="n"/>
            </a:pPr>
            <a:r>
              <a:rPr lang="en-US" sz="3600">
                <a:solidFill>
                  <a:schemeClr val="tx1"/>
                </a:solidFill>
              </a:rPr>
              <a:t>Select three 4" x 4</a:t>
            </a:r>
            <a:r>
              <a:rPr lang="ja-JP" altLang="en-US" sz="3600">
                <a:solidFill>
                  <a:schemeClr val="tx1"/>
                </a:solidFill>
                <a:latin typeface="Arial"/>
              </a:rPr>
              <a:t>”</a:t>
            </a:r>
            <a:r>
              <a:rPr lang="en-US" sz="3600">
                <a:solidFill>
                  <a:schemeClr val="tx1"/>
                </a:solidFill>
              </a:rPr>
              <a:t> x 12</a:t>
            </a:r>
            <a:r>
              <a:rPr lang="ja-JP" altLang="en-US" sz="3600">
                <a:solidFill>
                  <a:schemeClr val="tx1"/>
                </a:solidFill>
                <a:latin typeface="Arial"/>
              </a:rPr>
              <a:t>’</a:t>
            </a:r>
            <a:r>
              <a:rPr lang="en-US" sz="3600">
                <a:solidFill>
                  <a:schemeClr val="tx1"/>
                </a:solidFill>
              </a:rPr>
              <a:t> timbers and align the butt ends. Place 2" x 4" x 24</a:t>
            </a:r>
            <a:r>
              <a:rPr lang="ja-JP" altLang="en-US" sz="3600">
                <a:solidFill>
                  <a:schemeClr val="tx1"/>
                </a:solidFill>
                <a:latin typeface="Arial"/>
              </a:rPr>
              <a:t>”</a:t>
            </a:r>
            <a:r>
              <a:rPr lang="en-US" sz="3600">
                <a:solidFill>
                  <a:schemeClr val="tx1"/>
                </a:solidFill>
              </a:rPr>
              <a:t> spacers between the timbers near the top and bottom of the timbers. </a:t>
            </a:r>
          </a:p>
          <a:p>
            <a:pPr marL="342900" indent="-342900">
              <a:spcBef>
                <a:spcPts val="700"/>
              </a:spcBef>
              <a:buClr>
                <a:srgbClr val="993300"/>
              </a:buClr>
              <a:buSzPct val="50000"/>
              <a:buFont typeface="Monotype Sorts" charset="0"/>
              <a:buChar char="n"/>
            </a:pPr>
            <a:endParaRPr lang="en-US" sz="3600">
              <a:solidFill>
                <a:schemeClr val="tx1"/>
              </a:solidFill>
            </a:endParaRPr>
          </a:p>
          <a:p>
            <a:pPr marL="342900" indent="-342900">
              <a:spcBef>
                <a:spcPts val="700"/>
              </a:spcBef>
              <a:buClr>
                <a:srgbClr val="993300"/>
              </a:buClr>
              <a:buSzPct val="50000"/>
              <a:buFont typeface="Monotype Sorts" charset="0"/>
              <a:buChar char="n"/>
            </a:pPr>
            <a:r>
              <a:rPr lang="en-US" sz="3600">
                <a:solidFill>
                  <a:srgbClr val="010000"/>
                </a:solidFill>
              </a:rPr>
              <a:t>Tie the timbers together near the base with a draw-hitch.</a:t>
            </a:r>
          </a:p>
          <a:p>
            <a:pPr marL="342900" indent="-342900">
              <a:spcBef>
                <a:spcPts val="700"/>
              </a:spcBef>
              <a:buClr>
                <a:srgbClr val="993300"/>
              </a:buClr>
              <a:buSzPct val="50000"/>
              <a:buFont typeface="Monotype Sorts" charset="0"/>
              <a:buChar char="n"/>
            </a:pPr>
            <a:endParaRPr lang="en-US" sz="3600">
              <a:solidFill>
                <a:srgbClr val="010000"/>
              </a:solidFill>
            </a:endParaRPr>
          </a:p>
          <a:p>
            <a:pPr marL="342900" indent="-342900">
              <a:spcBef>
                <a:spcPts val="700"/>
              </a:spcBef>
              <a:buClr>
                <a:srgbClr val="993300"/>
              </a:buClr>
              <a:buSzPct val="50000"/>
              <a:buFont typeface="Monotype Sorts" charset="0"/>
              <a:buChar char="n"/>
            </a:pPr>
            <a:r>
              <a:rPr lang="en-US" sz="3600">
                <a:solidFill>
                  <a:srgbClr val="010000"/>
                </a:solidFill>
              </a:rPr>
              <a:t>Start with a clove hitch approximately 24</a:t>
            </a:r>
            <a:r>
              <a:rPr lang="ja-JP" altLang="en-US" sz="3600">
                <a:solidFill>
                  <a:srgbClr val="010000"/>
                </a:solidFill>
                <a:latin typeface="Arial"/>
              </a:rPr>
              <a:t>”</a:t>
            </a:r>
            <a:r>
              <a:rPr lang="en-US" sz="3600">
                <a:solidFill>
                  <a:srgbClr val="010000"/>
                </a:solidFill>
              </a:rPr>
              <a:t> to 36</a:t>
            </a:r>
            <a:r>
              <a:rPr lang="ja-JP" altLang="en-US" sz="3600">
                <a:solidFill>
                  <a:srgbClr val="010000"/>
                </a:solidFill>
                <a:latin typeface="Arial"/>
              </a:rPr>
              <a:t>”</a:t>
            </a:r>
            <a:r>
              <a:rPr lang="en-US" sz="3600">
                <a:solidFill>
                  <a:srgbClr val="010000"/>
                </a:solidFill>
              </a:rPr>
              <a:t> down from the tip of the shortest timber and marry the ends, be sure to chamfer by notching the area where the lashing is to be secured.</a:t>
            </a:r>
          </a:p>
        </p:txBody>
      </p:sp>
      <p:sp>
        <p:nvSpPr>
          <p:cNvPr id="74758"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06BCEC1F-9C2A-F846-8DA8-B57B04620926}" type="slidenum">
              <a:rPr lang="en-US" sz="1800">
                <a:latin typeface="Arial" charset="0"/>
                <a:cs typeface="Arial" charset="0"/>
                <a:sym typeface="Arial" charset="0"/>
              </a:rPr>
              <a:pPr algn="ctr"/>
              <a:t>72</a:t>
            </a:fld>
            <a:endParaRPr lang="en-US" sz="1800">
              <a:latin typeface="Arial" charset="0"/>
              <a:cs typeface="Arial" charset="0"/>
              <a:sym typeface="Arial" charset="0"/>
            </a:endParaRP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36560B06-9BBF-6A45-A8DB-48B908A31B4D}" type="slidenum">
              <a:rPr lang="en-US"/>
              <a:pPr/>
              <a:t>73</a:t>
            </a:fld>
            <a:endParaRPr lang="en-US"/>
          </a:p>
        </p:txBody>
      </p:sp>
      <p:pic>
        <p:nvPicPr>
          <p:cNvPr id="75777"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75778"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75779"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75780" name="Rectangle 4"/>
          <p:cNvSpPr>
            <a:spLocks noGrp="1" noChangeArrowheads="1"/>
          </p:cNvSpPr>
          <p:nvPr>
            <p:ph type="title"/>
          </p:nvPr>
        </p:nvSpPr>
        <p:spPr>
          <a:ln/>
        </p:spPr>
        <p:txBody>
          <a:bodyPr/>
          <a:lstStyle/>
          <a:p>
            <a:r>
              <a:rPr lang="en-US"/>
              <a:t>Timber Tripod</a:t>
            </a:r>
          </a:p>
        </p:txBody>
      </p:sp>
      <p:sp>
        <p:nvSpPr>
          <p:cNvPr id="75781" name="Rectangle 5"/>
          <p:cNvSpPr>
            <a:spLocks noGrp="1" noChangeArrowheads="1"/>
          </p:cNvSpPr>
          <p:nvPr>
            <p:ph type="body" idx="1"/>
          </p:nvPr>
        </p:nvSpPr>
        <p:spPr>
          <a:ln/>
        </p:spPr>
        <p:txBody>
          <a:bodyPr/>
          <a:lstStyle/>
          <a:p>
            <a:pPr marL="342900" indent="-342900">
              <a:spcBef>
                <a:spcPct val="0"/>
              </a:spcBef>
              <a:buClr>
                <a:srgbClr val="993300"/>
              </a:buClr>
              <a:buSzPct val="50000"/>
              <a:buFont typeface="Monotype Sorts" charset="0"/>
              <a:buChar char="n"/>
            </a:pPr>
            <a:r>
              <a:rPr lang="en-US" sz="3600">
                <a:solidFill>
                  <a:schemeClr val="tx1"/>
                </a:solidFill>
              </a:rPr>
              <a:t>Next take the rope over and under the three timbers in a figure-of-eight fashion. Make at least six turns, working upward. </a:t>
            </a:r>
          </a:p>
          <a:p>
            <a:pPr marL="342900" indent="-342900">
              <a:spcBef>
                <a:spcPts val="700"/>
              </a:spcBef>
              <a:buClr>
                <a:srgbClr val="993300"/>
              </a:buClr>
              <a:buSzPct val="50000"/>
              <a:buFont typeface="Monotype Sorts" charset="0"/>
              <a:buChar char="n"/>
            </a:pPr>
            <a:endParaRPr lang="en-US" sz="3600">
              <a:solidFill>
                <a:schemeClr val="tx1"/>
              </a:solidFill>
            </a:endParaRPr>
          </a:p>
          <a:p>
            <a:pPr marL="342900" indent="-342900">
              <a:spcBef>
                <a:spcPts val="700"/>
              </a:spcBef>
              <a:buClr>
                <a:srgbClr val="993300"/>
              </a:buClr>
              <a:buSzPct val="50000"/>
              <a:buFont typeface="Monotype Sorts" charset="0"/>
              <a:buChar char="n"/>
            </a:pPr>
            <a:r>
              <a:rPr lang="en-US" sz="3600">
                <a:solidFill>
                  <a:srgbClr val="010000"/>
                </a:solidFill>
              </a:rPr>
              <a:t>Then make two frapping turns between the first and second timber, and two frapping turns between the second and third timber.</a:t>
            </a:r>
          </a:p>
          <a:p>
            <a:pPr marL="342900" indent="-342900">
              <a:spcBef>
                <a:spcPts val="700"/>
              </a:spcBef>
              <a:buClr>
                <a:srgbClr val="993300"/>
              </a:buClr>
              <a:buSzPct val="50000"/>
              <a:buFont typeface="Monotype Sorts" charset="0"/>
              <a:buChar char="n"/>
            </a:pPr>
            <a:endParaRPr lang="en-US" sz="3600">
              <a:solidFill>
                <a:srgbClr val="010000"/>
              </a:solidFill>
            </a:endParaRPr>
          </a:p>
          <a:p>
            <a:pPr marL="342900" indent="-342900">
              <a:spcBef>
                <a:spcPts val="700"/>
              </a:spcBef>
              <a:buClr>
                <a:srgbClr val="993300"/>
              </a:buClr>
              <a:buSzPct val="50000"/>
              <a:buFont typeface="Monotype Sorts" charset="0"/>
              <a:buChar char="n"/>
            </a:pPr>
            <a:r>
              <a:rPr lang="en-US" sz="3600">
                <a:solidFill>
                  <a:srgbClr val="010000"/>
                </a:solidFill>
              </a:rPr>
              <a:t>Finish off with a clove hitch on the outside timber below the lashing. The remainder of the rope can be coiled around the outside timber.</a:t>
            </a:r>
          </a:p>
        </p:txBody>
      </p:sp>
      <p:sp>
        <p:nvSpPr>
          <p:cNvPr id="75782"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097B974A-0712-7D4F-8457-724DE76687F2}" type="slidenum">
              <a:rPr lang="en-US" sz="1800">
                <a:latin typeface="Arial" charset="0"/>
                <a:cs typeface="Arial" charset="0"/>
                <a:sym typeface="Arial" charset="0"/>
              </a:rPr>
              <a:pPr algn="ctr"/>
              <a:t>73</a:t>
            </a:fld>
            <a:endParaRPr lang="en-US" sz="1800">
              <a:latin typeface="Arial" charset="0"/>
              <a:cs typeface="Arial" charset="0"/>
              <a:sym typeface="Arial" charset="0"/>
            </a:endParaRP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7DF67E01-7C74-0F49-B463-3FD9C4B1060B}" type="slidenum">
              <a:rPr lang="en-US"/>
              <a:pPr/>
              <a:t>74</a:t>
            </a:fld>
            <a:endParaRPr lang="en-US"/>
          </a:p>
        </p:txBody>
      </p:sp>
      <p:pic>
        <p:nvPicPr>
          <p:cNvPr id="76801"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76802"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76803"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76804" name="Rectangle 4"/>
          <p:cNvSpPr>
            <a:spLocks noGrp="1" noChangeArrowheads="1"/>
          </p:cNvSpPr>
          <p:nvPr>
            <p:ph type="title"/>
          </p:nvPr>
        </p:nvSpPr>
        <p:spPr>
          <a:ln/>
        </p:spPr>
        <p:txBody>
          <a:bodyPr/>
          <a:lstStyle/>
          <a:p>
            <a:r>
              <a:rPr lang="en-US"/>
              <a:t>Timber Tripod</a:t>
            </a:r>
          </a:p>
        </p:txBody>
      </p:sp>
      <p:sp>
        <p:nvSpPr>
          <p:cNvPr id="76805" name="Rectangle 5"/>
          <p:cNvSpPr>
            <a:spLocks noGrp="1" noChangeArrowheads="1"/>
          </p:cNvSpPr>
          <p:nvPr>
            <p:ph type="body" idx="1"/>
          </p:nvPr>
        </p:nvSpPr>
        <p:spPr>
          <a:ln/>
        </p:spPr>
        <p:txBody>
          <a:bodyPr/>
          <a:lstStyle/>
          <a:p>
            <a:pPr marL="342900" indent="-342900">
              <a:spcBef>
                <a:spcPct val="0"/>
              </a:spcBef>
              <a:buClr>
                <a:srgbClr val="993300"/>
              </a:buClr>
              <a:buSzPct val="50000"/>
              <a:buFont typeface="Monotype Sorts" charset="0"/>
              <a:buChar char="n"/>
            </a:pPr>
            <a:r>
              <a:rPr lang="en-US" sz="3600">
                <a:solidFill>
                  <a:schemeClr val="tx1"/>
                </a:solidFill>
              </a:rPr>
              <a:t>After the figure-of-eight lashing is complete, raise the center timber and cross the outer timbers until their butts are at a distance apart equal to approximately one-half the distance between the butt end and the top lashing on the timbers from lashing to the base of the timbers.</a:t>
            </a:r>
          </a:p>
          <a:p>
            <a:pPr marL="342900" indent="-342900">
              <a:spcBef>
                <a:spcPts val="700"/>
              </a:spcBef>
              <a:buClr>
                <a:srgbClr val="993300"/>
              </a:buClr>
              <a:buSzPct val="50000"/>
              <a:buFont typeface="Monotype Sorts" charset="0"/>
              <a:buChar char="n"/>
            </a:pPr>
            <a:endParaRPr lang="en-US" sz="3600">
              <a:solidFill>
                <a:schemeClr val="tx1"/>
              </a:solidFill>
            </a:endParaRPr>
          </a:p>
          <a:p>
            <a:pPr marL="342900" indent="-342900">
              <a:spcBef>
                <a:spcPts val="700"/>
              </a:spcBef>
              <a:buClr>
                <a:srgbClr val="993300"/>
              </a:buClr>
              <a:buSzPct val="50000"/>
              <a:buFont typeface="Monotype Sorts" charset="0"/>
              <a:buChar char="n"/>
            </a:pPr>
            <a:r>
              <a:rPr lang="en-US" sz="3600">
                <a:solidFill>
                  <a:srgbClr val="010000"/>
                </a:solidFill>
              </a:rPr>
              <a:t>The timbers are set to form an equilateral triangle.</a:t>
            </a:r>
          </a:p>
        </p:txBody>
      </p:sp>
      <p:sp>
        <p:nvSpPr>
          <p:cNvPr id="76806"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609F7A04-289C-D540-996D-0D4F7C86BF31}" type="slidenum">
              <a:rPr lang="en-US" sz="1800">
                <a:latin typeface="Arial" charset="0"/>
                <a:cs typeface="Arial" charset="0"/>
                <a:sym typeface="Arial" charset="0"/>
              </a:rPr>
              <a:pPr algn="ctr"/>
              <a:t>74</a:t>
            </a:fld>
            <a:endParaRPr lang="en-US" sz="1800">
              <a:latin typeface="Arial" charset="0"/>
              <a:cs typeface="Arial" charset="0"/>
              <a:sym typeface="Arial" charset="0"/>
            </a:endParaRP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0ECAD91F-D0F4-BC44-99CD-8624E4B56225}" type="slidenum">
              <a:rPr lang="en-US"/>
              <a:pPr/>
              <a:t>75</a:t>
            </a:fld>
            <a:endParaRPr lang="en-US"/>
          </a:p>
        </p:txBody>
      </p:sp>
      <p:pic>
        <p:nvPicPr>
          <p:cNvPr id="77825"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77826"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77827"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77828" name="Rectangle 4"/>
          <p:cNvSpPr>
            <a:spLocks noGrp="1" noChangeArrowheads="1"/>
          </p:cNvSpPr>
          <p:nvPr>
            <p:ph type="title"/>
          </p:nvPr>
        </p:nvSpPr>
        <p:spPr>
          <a:ln/>
        </p:spPr>
        <p:txBody>
          <a:bodyPr/>
          <a:lstStyle/>
          <a:p>
            <a:r>
              <a:rPr lang="en-US"/>
              <a:t>Timber Tripod</a:t>
            </a:r>
          </a:p>
        </p:txBody>
      </p:sp>
      <p:sp>
        <p:nvSpPr>
          <p:cNvPr id="77829" name="Rectangle 5"/>
          <p:cNvSpPr>
            <a:spLocks noGrp="1" noChangeArrowheads="1"/>
          </p:cNvSpPr>
          <p:nvPr>
            <p:ph type="body" idx="1"/>
          </p:nvPr>
        </p:nvSpPr>
        <p:spPr>
          <a:xfrm>
            <a:off x="2222500" y="1460500"/>
            <a:ext cx="10464800" cy="8394700"/>
          </a:xfrm>
          <a:ln/>
        </p:spPr>
        <p:txBody>
          <a:bodyPr/>
          <a:lstStyle/>
          <a:p>
            <a:pPr marL="342900" indent="-342900">
              <a:spcBef>
                <a:spcPct val="0"/>
              </a:spcBef>
              <a:buClr>
                <a:srgbClr val="993300"/>
              </a:buClr>
              <a:buSzPct val="50000"/>
              <a:buFont typeface="Monotype Sorts" charset="0"/>
              <a:buChar char="n"/>
            </a:pPr>
            <a:r>
              <a:rPr lang="en-US" sz="3400">
                <a:solidFill>
                  <a:schemeClr val="tx1"/>
                </a:solidFill>
              </a:rPr>
              <a:t>Attaching the primary sling to the crotch of the tripod and the secondary change of direction pulley at the base of one leg of the tripod.</a:t>
            </a:r>
          </a:p>
          <a:p>
            <a:pPr marL="742950" lvl="1" indent="-285750">
              <a:spcBef>
                <a:spcPts val="600"/>
              </a:spcBef>
              <a:buClr>
                <a:srgbClr val="010000"/>
              </a:buClr>
              <a:buSzPct val="100000"/>
              <a:buFont typeface="Arial" charset="0"/>
              <a:buChar char="–"/>
            </a:pPr>
            <a:r>
              <a:rPr lang="en-US" sz="3400">
                <a:solidFill>
                  <a:schemeClr val="tx1"/>
                </a:solidFill>
              </a:rPr>
              <a:t>Using a 6' long webbing sling rated for 6000 pounds (carabiner should be large enough to accommodate the width of the web sling).</a:t>
            </a:r>
          </a:p>
          <a:p>
            <a:pPr marL="742950" lvl="1" indent="-285750">
              <a:spcBef>
                <a:spcPts val="600"/>
              </a:spcBef>
              <a:buClr>
                <a:srgbClr val="010000"/>
              </a:buClr>
              <a:buSzPct val="100000"/>
              <a:buFont typeface="Arial" charset="0"/>
              <a:buChar char="–"/>
            </a:pPr>
            <a:r>
              <a:rPr lang="en-US" sz="3400">
                <a:solidFill>
                  <a:srgbClr val="010000"/>
                </a:solidFill>
              </a:rPr>
              <a:t>Open the nylon sling and pass it over the outside timbers at the top. </a:t>
            </a:r>
          </a:p>
          <a:p>
            <a:pPr marL="742950" lvl="1" indent="-285750">
              <a:spcBef>
                <a:spcPts val="600"/>
              </a:spcBef>
              <a:buClr>
                <a:srgbClr val="010000"/>
              </a:buClr>
              <a:buSzPct val="100000"/>
              <a:buFont typeface="Arial" charset="0"/>
              <a:buChar char="–"/>
            </a:pPr>
            <a:r>
              <a:rPr lang="en-US" sz="3400">
                <a:solidFill>
                  <a:srgbClr val="010000"/>
                </a:solidFill>
              </a:rPr>
              <a:t>Take a bight of the sling down through one side of the center timber above the lashing and pull a bight up through the other side of the center timber above the lashing. </a:t>
            </a:r>
          </a:p>
          <a:p>
            <a:pPr marL="742950" lvl="1" indent="-285750">
              <a:spcBef>
                <a:spcPts val="600"/>
              </a:spcBef>
              <a:buClr>
                <a:srgbClr val="010000"/>
              </a:buClr>
              <a:buSzPct val="100000"/>
              <a:buFont typeface="Arial" charset="0"/>
              <a:buChar char="–"/>
            </a:pPr>
            <a:r>
              <a:rPr lang="en-US" sz="3400">
                <a:solidFill>
                  <a:srgbClr val="010000"/>
                </a:solidFill>
              </a:rPr>
              <a:t>Take these two bights down and around the timbers below the lashing so that they pull the timbers together.</a:t>
            </a:r>
          </a:p>
        </p:txBody>
      </p:sp>
      <p:sp>
        <p:nvSpPr>
          <p:cNvPr id="77830"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CC09BBD4-1E11-4241-9774-0E6D13C4A779}" type="slidenum">
              <a:rPr lang="en-US" sz="1800">
                <a:latin typeface="Arial" charset="0"/>
                <a:cs typeface="Arial" charset="0"/>
                <a:sym typeface="Arial" charset="0"/>
              </a:rPr>
              <a:pPr algn="ctr"/>
              <a:t>75</a:t>
            </a:fld>
            <a:endParaRPr lang="en-US" sz="1800">
              <a:latin typeface="Arial" charset="0"/>
              <a:cs typeface="Arial" charset="0"/>
              <a:sym typeface="Arial" charset="0"/>
            </a:endParaRP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13985051-8F43-EA4C-A1D6-A83647A25564}" type="slidenum">
              <a:rPr lang="en-US"/>
              <a:pPr/>
              <a:t>76</a:t>
            </a:fld>
            <a:endParaRPr lang="en-US"/>
          </a:p>
        </p:txBody>
      </p:sp>
      <p:pic>
        <p:nvPicPr>
          <p:cNvPr id="78849"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78850"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78851"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78852" name="Rectangle 4"/>
          <p:cNvSpPr>
            <a:spLocks noGrp="1" noChangeArrowheads="1"/>
          </p:cNvSpPr>
          <p:nvPr>
            <p:ph type="title"/>
          </p:nvPr>
        </p:nvSpPr>
        <p:spPr>
          <a:ln/>
        </p:spPr>
        <p:txBody>
          <a:bodyPr/>
          <a:lstStyle/>
          <a:p>
            <a:r>
              <a:rPr lang="en-US"/>
              <a:t>Timber Tripod</a:t>
            </a:r>
          </a:p>
        </p:txBody>
      </p:sp>
      <p:sp>
        <p:nvSpPr>
          <p:cNvPr id="78853" name="Rectangle 5"/>
          <p:cNvSpPr>
            <a:spLocks noGrp="1" noChangeArrowheads="1"/>
          </p:cNvSpPr>
          <p:nvPr>
            <p:ph type="body" idx="1"/>
          </p:nvPr>
        </p:nvSpPr>
        <p:spPr>
          <a:ln/>
        </p:spPr>
        <p:txBody>
          <a:bodyPr/>
          <a:lstStyle/>
          <a:p>
            <a:pPr marL="342900" indent="-342900">
              <a:spcBef>
                <a:spcPct val="0"/>
              </a:spcBef>
              <a:buClr>
                <a:srgbClr val="993300"/>
              </a:buClr>
              <a:buSzPct val="50000"/>
              <a:buFont typeface="Monotype Sorts" charset="0"/>
              <a:buChar char="n"/>
            </a:pPr>
            <a:r>
              <a:rPr lang="en-US" sz="3400">
                <a:solidFill>
                  <a:schemeClr val="tx1"/>
                </a:solidFill>
              </a:rPr>
              <a:t>Attaching the primary sling to the crotch of the tripod and the secondary change of direction pulley at the base of one leg of the tripod.</a:t>
            </a:r>
          </a:p>
          <a:p>
            <a:pPr marL="742950" lvl="1" indent="-285750">
              <a:spcBef>
                <a:spcPts val="600"/>
              </a:spcBef>
              <a:buClr>
                <a:srgbClr val="010000"/>
              </a:buClr>
              <a:buSzPct val="100000"/>
              <a:buFont typeface="Arial" charset="0"/>
              <a:buChar char="–"/>
            </a:pPr>
            <a:r>
              <a:rPr lang="en-US" sz="3400">
                <a:solidFill>
                  <a:schemeClr val="tx1"/>
                </a:solidFill>
              </a:rPr>
              <a:t>Secure a selected hauling system to the sling. </a:t>
            </a:r>
          </a:p>
          <a:p>
            <a:pPr marL="742950" lvl="1" indent="-285750">
              <a:spcBef>
                <a:spcPts val="600"/>
              </a:spcBef>
              <a:buClr>
                <a:srgbClr val="010000"/>
              </a:buClr>
              <a:buSzPct val="100000"/>
              <a:buFont typeface="Arial" charset="0"/>
              <a:buChar char="–"/>
            </a:pPr>
            <a:r>
              <a:rPr lang="en-US" sz="3400">
                <a:solidFill>
                  <a:srgbClr val="010000"/>
                </a:solidFill>
              </a:rPr>
              <a:t>Secure an appropriate anchor sling system to the bottom of one leg of the tripod so it does not slip up when loaded; creating a secondary change of direction point. A wedge or 2" x 4" block can be attached above the sling to prevent slippage.</a:t>
            </a:r>
          </a:p>
          <a:p>
            <a:pPr marL="742950" lvl="1" indent="-285750">
              <a:spcBef>
                <a:spcPts val="600"/>
              </a:spcBef>
              <a:buClr>
                <a:srgbClr val="010000"/>
              </a:buClr>
              <a:buSzPct val="100000"/>
              <a:buFont typeface="Arial" charset="0"/>
              <a:buChar char="–"/>
            </a:pPr>
            <a:r>
              <a:rPr lang="en-US" sz="3400">
                <a:solidFill>
                  <a:srgbClr val="010000"/>
                </a:solidFill>
              </a:rPr>
              <a:t>The direction of pull through the secondary change of direction pulley shall be towards the opposite leg of the tripod.</a:t>
            </a:r>
          </a:p>
          <a:p>
            <a:pPr marL="742950" lvl="1" indent="-285750">
              <a:spcBef>
                <a:spcPts val="600"/>
              </a:spcBef>
              <a:buClr>
                <a:srgbClr val="010000"/>
              </a:buClr>
              <a:buSzPct val="100000"/>
              <a:buFont typeface="Arial" charset="0"/>
              <a:buChar char="–"/>
            </a:pPr>
            <a:r>
              <a:rPr lang="en-US" sz="3400">
                <a:solidFill>
                  <a:srgbClr val="010000"/>
                </a:solidFill>
              </a:rPr>
              <a:t>A mechanical advantage system is then secured at this sling to create a mechanical advantage. </a:t>
            </a:r>
          </a:p>
        </p:txBody>
      </p:sp>
      <p:sp>
        <p:nvSpPr>
          <p:cNvPr id="78854"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425A3C41-8326-6746-B69B-A08F98F7CAD1}" type="slidenum">
              <a:rPr lang="en-US" sz="1800">
                <a:latin typeface="Arial" charset="0"/>
                <a:cs typeface="Arial" charset="0"/>
                <a:sym typeface="Arial" charset="0"/>
              </a:rPr>
              <a:pPr algn="ctr"/>
              <a:t>76</a:t>
            </a:fld>
            <a:endParaRPr lang="en-US" sz="1800">
              <a:latin typeface="Arial" charset="0"/>
              <a:cs typeface="Arial" charset="0"/>
              <a:sym typeface="Arial" charset="0"/>
            </a:endParaRP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0"/>
          </p:nvPr>
        </p:nvSpPr>
        <p:spPr/>
        <p:txBody>
          <a:bodyPr/>
          <a:lstStyle/>
          <a:p>
            <a:fld id="{4ADBC39F-C067-6E4A-8AB9-8483326F54C3}" type="slidenum">
              <a:rPr lang="en-US"/>
              <a:pPr/>
              <a:t>77</a:t>
            </a:fld>
            <a:endParaRPr lang="en-US"/>
          </a:p>
        </p:txBody>
      </p:sp>
      <p:pic>
        <p:nvPicPr>
          <p:cNvPr id="79873"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79874"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79875"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79876" name="Rectangle 4"/>
          <p:cNvSpPr>
            <a:spLocks noGrp="1" noChangeArrowheads="1"/>
          </p:cNvSpPr>
          <p:nvPr>
            <p:ph type="title"/>
          </p:nvPr>
        </p:nvSpPr>
        <p:spPr>
          <a:ln/>
        </p:spPr>
        <p:txBody>
          <a:bodyPr/>
          <a:lstStyle/>
          <a:p>
            <a:r>
              <a:rPr lang="en-US"/>
              <a:t>Timber Tripod</a:t>
            </a:r>
          </a:p>
        </p:txBody>
      </p:sp>
      <p:sp>
        <p:nvSpPr>
          <p:cNvPr id="79877" name="Rectangle 5"/>
          <p:cNvSpPr>
            <a:spLocks noGrp="1" noChangeArrowheads="1"/>
          </p:cNvSpPr>
          <p:nvPr>
            <p:ph type="body" idx="1"/>
          </p:nvPr>
        </p:nvSpPr>
        <p:spPr>
          <a:ln/>
        </p:spPr>
        <p:txBody>
          <a:bodyPr/>
          <a:lstStyle/>
          <a:p>
            <a:pPr marL="342900" indent="-342900">
              <a:spcBef>
                <a:spcPct val="0"/>
              </a:spcBef>
              <a:buClr>
                <a:srgbClr val="993300"/>
              </a:buClr>
              <a:buSzPct val="50000"/>
              <a:buFont typeface="Monotype Sorts" charset="0"/>
              <a:buChar char="n"/>
            </a:pPr>
            <a:r>
              <a:rPr lang="en-US" sz="3600">
                <a:solidFill>
                  <a:srgbClr val="010000"/>
                </a:solidFill>
              </a:rPr>
              <a:t>Sling &amp; change of direction pulley.</a:t>
            </a:r>
          </a:p>
        </p:txBody>
      </p:sp>
      <p:sp>
        <p:nvSpPr>
          <p:cNvPr id="79878"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8048919B-8E1B-ED48-86D6-4E3FD4308E8A}" type="slidenum">
              <a:rPr lang="en-US" sz="1800">
                <a:latin typeface="Arial" charset="0"/>
                <a:cs typeface="Arial" charset="0"/>
                <a:sym typeface="Arial" charset="0"/>
              </a:rPr>
              <a:pPr algn="ctr"/>
              <a:t>77</a:t>
            </a:fld>
            <a:endParaRPr lang="en-US" sz="1800">
              <a:latin typeface="Arial" charset="0"/>
              <a:cs typeface="Arial" charset="0"/>
              <a:sym typeface="Arial" charset="0"/>
            </a:endParaRPr>
          </a:p>
        </p:txBody>
      </p:sp>
      <p:pic>
        <p:nvPicPr>
          <p:cNvPr id="79879" name="Picture 7"/>
          <p:cNvPicPr>
            <a:picLocks noChangeAspect="1"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2654300" y="2197100"/>
            <a:ext cx="6599238" cy="4419600"/>
          </a:xfrm>
          <a:prstGeom prst="rect">
            <a:avLst/>
          </a:prstGeom>
          <a:noFill/>
          <a:ln w="38100" cap="flat">
            <a:solidFill>
              <a:schemeClr val="tx1"/>
            </a:solidFill>
            <a:prstDash val="solid"/>
            <a:miter lim="800000"/>
            <a:headEnd/>
            <a:tailEnd/>
          </a:ln>
          <a:effectLst>
            <a:outerShdw blurRad="127000" dist="152400" dir="2700000" algn="ctr" rotWithShape="0">
              <a:srgbClr val="000000">
                <a:alpha val="79999"/>
              </a:srgbClr>
            </a:outerShdw>
          </a:effectLst>
          <a:extLst>
            <a:ext uri="{909E8E84-426E-40dd-AFC4-6F175D3DCCD1}">
              <a14:hiddenFill xmlns:a14="http://schemas.microsoft.com/office/drawing/2010/main" xmlns="">
                <a:solidFill>
                  <a:srgbClr val="FFFFFF"/>
                </a:solidFill>
              </a14:hiddenFill>
            </a:ext>
          </a:extLst>
        </p:spPr>
      </p:pic>
      <p:pic>
        <p:nvPicPr>
          <p:cNvPr id="79880" name="Picture 8"/>
          <p:cNvPicPr>
            <a:picLocks noChangeAspect="1" noChangeArrowheads="1"/>
          </p:cNvPicPr>
          <p:nvPr/>
        </p:nvPicPr>
        <p:blipFill>
          <a:blip r:embed="rId5" cstate="screen">
            <a:extLst>
              <a:ext uri="{28A0092B-C50C-407E-A947-70E740481C1C}">
                <a14:useLocalDpi xmlns:a14="http://schemas.microsoft.com/office/drawing/2010/main" xmlns="" val="0"/>
              </a:ext>
            </a:extLst>
          </a:blip>
          <a:srcRect/>
          <a:stretch>
            <a:fillRect/>
          </a:stretch>
        </p:blipFill>
        <p:spPr bwMode="auto">
          <a:xfrm>
            <a:off x="7721600" y="5448300"/>
            <a:ext cx="4879975" cy="3263900"/>
          </a:xfrm>
          <a:prstGeom prst="rect">
            <a:avLst/>
          </a:prstGeom>
          <a:noFill/>
          <a:ln w="38100" cap="flat">
            <a:solidFill>
              <a:schemeClr val="tx1"/>
            </a:solidFill>
            <a:prstDash val="solid"/>
            <a:miter lim="800000"/>
            <a:headEnd/>
            <a:tailEnd/>
          </a:ln>
          <a:effectLst>
            <a:outerShdw blurRad="127000" dist="152400" dir="2700000" algn="ctr" rotWithShape="0">
              <a:srgbClr val="000000">
                <a:alpha val="79999"/>
              </a:srgbClr>
            </a:outerShdw>
          </a:effectLst>
          <a:extLst>
            <a:ext uri="{909E8E84-426E-40dd-AFC4-6F175D3DCCD1}">
              <a14:hiddenFill xmlns:a14="http://schemas.microsoft.com/office/drawing/2010/main" xmlns="">
                <a:solidFill>
                  <a:srgbClr val="FFFFFF"/>
                </a:solidFill>
              </a14:hiddenFill>
            </a:ext>
          </a:extLst>
        </p:spPr>
      </p:pic>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D47BE29E-4E4F-D54C-9B0D-176ACA2D0A37}" type="slidenum">
              <a:rPr lang="en-US"/>
              <a:pPr/>
              <a:t>78</a:t>
            </a:fld>
            <a:endParaRPr lang="en-US"/>
          </a:p>
        </p:txBody>
      </p:sp>
      <p:pic>
        <p:nvPicPr>
          <p:cNvPr id="80897"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80898"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80899"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80900" name="Rectangle 4"/>
          <p:cNvSpPr>
            <a:spLocks noGrp="1" noChangeArrowheads="1"/>
          </p:cNvSpPr>
          <p:nvPr>
            <p:ph type="title"/>
          </p:nvPr>
        </p:nvSpPr>
        <p:spPr>
          <a:ln/>
        </p:spPr>
        <p:txBody>
          <a:bodyPr/>
          <a:lstStyle/>
          <a:p>
            <a:r>
              <a:rPr lang="en-US"/>
              <a:t>Timber Tripod</a:t>
            </a:r>
          </a:p>
        </p:txBody>
      </p:sp>
      <p:sp>
        <p:nvSpPr>
          <p:cNvPr id="80901" name="Rectangle 5"/>
          <p:cNvSpPr>
            <a:spLocks noGrp="1" noChangeArrowheads="1"/>
          </p:cNvSpPr>
          <p:nvPr>
            <p:ph type="body" idx="1"/>
          </p:nvPr>
        </p:nvSpPr>
        <p:spPr>
          <a:ln/>
        </p:spPr>
        <p:txBody>
          <a:bodyPr/>
          <a:lstStyle/>
          <a:p>
            <a:pPr marL="342900" indent="-342900">
              <a:spcBef>
                <a:spcPct val="0"/>
              </a:spcBef>
              <a:buClr>
                <a:srgbClr val="993300"/>
              </a:buClr>
              <a:buSzPct val="50000"/>
              <a:buFont typeface="Monotype Sorts" charset="0"/>
              <a:buChar char="n"/>
            </a:pPr>
            <a:r>
              <a:rPr lang="en-US" sz="3600">
                <a:solidFill>
                  <a:schemeClr val="tx1"/>
                </a:solidFill>
              </a:rPr>
              <a:t>Securing the base of the tripod.</a:t>
            </a:r>
          </a:p>
          <a:p>
            <a:pPr marL="742950" lvl="1" indent="-285750">
              <a:spcBef>
                <a:spcPts val="600"/>
              </a:spcBef>
              <a:buClr>
                <a:srgbClr val="010000"/>
              </a:buClr>
              <a:buSzPct val="100000"/>
              <a:buFont typeface="Arial" charset="0"/>
              <a:buChar char="–"/>
            </a:pPr>
            <a:r>
              <a:rPr lang="en-US" sz="3600">
                <a:solidFill>
                  <a:schemeClr val="tx1"/>
                </a:solidFill>
              </a:rPr>
              <a:t>Secure the butt ends to prevent kick-out using a rope ledger by tying a clove hitch with safety knot or other suitable hitch near the bottom of one timber and round turns to the remaining two timbers then tie off back at the original timber or secure the butt ends by lashing them to pickets.</a:t>
            </a:r>
          </a:p>
          <a:p>
            <a:pPr marL="742950" lvl="1" indent="-285750">
              <a:spcBef>
                <a:spcPts val="600"/>
              </a:spcBef>
              <a:buClr>
                <a:srgbClr val="010000"/>
              </a:buClr>
              <a:buSzPct val="100000"/>
              <a:buFont typeface="Arial" charset="0"/>
              <a:buChar char="–"/>
            </a:pPr>
            <a:r>
              <a:rPr lang="en-US" sz="3600">
                <a:solidFill>
                  <a:srgbClr val="010000"/>
                </a:solidFill>
              </a:rPr>
              <a:t>The base of the tripod may be set in shallow holes for added stability, it may also be necessary to set the base of the tripod on bearing plates.</a:t>
            </a:r>
          </a:p>
        </p:txBody>
      </p:sp>
      <p:sp>
        <p:nvSpPr>
          <p:cNvPr id="80902"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1146B891-C696-4C41-A7C7-F6807BFE92C6}" type="slidenum">
              <a:rPr lang="en-US" sz="1800">
                <a:latin typeface="Arial" charset="0"/>
                <a:cs typeface="Arial" charset="0"/>
                <a:sym typeface="Arial" charset="0"/>
              </a:rPr>
              <a:pPr algn="ctr"/>
              <a:t>78</a:t>
            </a:fld>
            <a:endParaRPr lang="en-US" sz="1800">
              <a:latin typeface="Arial" charset="0"/>
              <a:cs typeface="Arial" charset="0"/>
              <a:sym typeface="Arial" charset="0"/>
            </a:endParaRP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4D44F6E3-4FC0-0649-A64A-7F13D6118CB4}" type="slidenum">
              <a:rPr lang="en-US"/>
              <a:pPr/>
              <a:t>79</a:t>
            </a:fld>
            <a:endParaRPr lang="en-US"/>
          </a:p>
        </p:txBody>
      </p:sp>
      <p:pic>
        <p:nvPicPr>
          <p:cNvPr id="81921"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81922"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81923"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81924" name="Rectangle 4"/>
          <p:cNvSpPr>
            <a:spLocks noGrp="1" noChangeArrowheads="1"/>
          </p:cNvSpPr>
          <p:nvPr>
            <p:ph type="title"/>
          </p:nvPr>
        </p:nvSpPr>
        <p:spPr>
          <a:ln/>
        </p:spPr>
        <p:txBody>
          <a:bodyPr/>
          <a:lstStyle/>
          <a:p>
            <a:r>
              <a:rPr lang="en-US"/>
              <a:t>Timber Gin Pole</a:t>
            </a:r>
          </a:p>
        </p:txBody>
      </p:sp>
      <p:sp>
        <p:nvSpPr>
          <p:cNvPr id="81925" name="Rectangle 5"/>
          <p:cNvSpPr>
            <a:spLocks noGrp="1" noChangeArrowheads="1"/>
          </p:cNvSpPr>
          <p:nvPr>
            <p:ph type="body" idx="1"/>
          </p:nvPr>
        </p:nvSpPr>
        <p:spPr>
          <a:xfrm>
            <a:off x="2222500" y="1460500"/>
            <a:ext cx="6781800" cy="7962900"/>
          </a:xfrm>
          <a:ln/>
        </p:spPr>
        <p:txBody>
          <a:bodyPr/>
          <a:lstStyle/>
          <a:p>
            <a:pPr marL="342900" indent="-342900">
              <a:spcBef>
                <a:spcPct val="0"/>
              </a:spcBef>
              <a:buClr>
                <a:srgbClr val="993300"/>
              </a:buClr>
              <a:buSzPct val="50000"/>
              <a:buFont typeface="Monotype Sorts" charset="0"/>
              <a:buChar char="n"/>
            </a:pPr>
            <a:r>
              <a:rPr lang="en-US" sz="3600">
                <a:solidFill>
                  <a:schemeClr val="tx1"/>
                </a:solidFill>
              </a:rPr>
              <a:t>A gin pole allows the object being lifted to be moved to the left or right, in addition to the front and rear.</a:t>
            </a:r>
          </a:p>
          <a:p>
            <a:pPr marL="342900" indent="-342900">
              <a:spcBef>
                <a:spcPts val="700"/>
              </a:spcBef>
              <a:buClr>
                <a:srgbClr val="993300"/>
              </a:buClr>
              <a:buSzPct val="50000"/>
              <a:buFont typeface="Monotype Sorts" charset="0"/>
              <a:buChar char="n"/>
            </a:pPr>
            <a:endParaRPr lang="en-US" sz="3600">
              <a:solidFill>
                <a:schemeClr val="tx1"/>
              </a:solidFill>
            </a:endParaRPr>
          </a:p>
          <a:p>
            <a:pPr marL="342900" indent="-342900">
              <a:spcBef>
                <a:spcPts val="700"/>
              </a:spcBef>
              <a:buClr>
                <a:srgbClr val="993300"/>
              </a:buClr>
              <a:buSzPct val="50000"/>
              <a:buFont typeface="Monotype Sorts" charset="0"/>
              <a:buChar char="n"/>
            </a:pPr>
            <a:r>
              <a:rPr lang="en-US" sz="3600">
                <a:solidFill>
                  <a:srgbClr val="010000"/>
                </a:solidFill>
              </a:rPr>
              <a:t>Gin poles consist of one timber or two timbers lashed together for strength with the top supported by the use of four guy lines.</a:t>
            </a:r>
          </a:p>
          <a:p>
            <a:pPr marL="342900" indent="-342900">
              <a:spcBef>
                <a:spcPts val="700"/>
              </a:spcBef>
              <a:buClr>
                <a:srgbClr val="993300"/>
              </a:buClr>
              <a:buSzPct val="50000"/>
              <a:buFont typeface="Monotype Sorts" charset="0"/>
              <a:buChar char="n"/>
            </a:pPr>
            <a:endParaRPr lang="en-US" sz="3600">
              <a:solidFill>
                <a:srgbClr val="010000"/>
              </a:solidFill>
            </a:endParaRPr>
          </a:p>
          <a:p>
            <a:pPr marL="342900" indent="-342900">
              <a:spcBef>
                <a:spcPts val="700"/>
              </a:spcBef>
              <a:buClr>
                <a:srgbClr val="993300"/>
              </a:buClr>
              <a:buSzPct val="50000"/>
              <a:buFont typeface="Monotype Sorts" charset="0"/>
              <a:buChar char="n"/>
            </a:pPr>
            <a:r>
              <a:rPr lang="en-US" sz="3600">
                <a:solidFill>
                  <a:srgbClr val="010000"/>
                </a:solidFill>
              </a:rPr>
              <a:t>Square lashing is used to hold two timbers together that cross at right angles.</a:t>
            </a:r>
          </a:p>
        </p:txBody>
      </p:sp>
      <p:sp>
        <p:nvSpPr>
          <p:cNvPr id="81926"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39565B9B-73FA-6644-97EA-18B5A73A1B2D}" type="slidenum">
              <a:rPr lang="en-US" sz="1800">
                <a:latin typeface="Arial" charset="0"/>
                <a:cs typeface="Arial" charset="0"/>
                <a:sym typeface="Arial" charset="0"/>
              </a:rPr>
              <a:pPr algn="ctr"/>
              <a:t>79</a:t>
            </a:fld>
            <a:endParaRPr lang="en-US" sz="1800">
              <a:latin typeface="Arial" charset="0"/>
              <a:cs typeface="Arial" charset="0"/>
              <a:sym typeface="Arial" charset="0"/>
            </a:endParaRPr>
          </a:p>
        </p:txBody>
      </p:sp>
      <p:pic>
        <p:nvPicPr>
          <p:cNvPr id="81927" name="Picture 7"/>
          <p:cNvPicPr>
            <a:picLocks noChangeAspect="1"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8991600" y="2438400"/>
            <a:ext cx="3698875" cy="5549900"/>
          </a:xfrm>
          <a:prstGeom prst="rect">
            <a:avLst/>
          </a:prstGeom>
          <a:noFill/>
          <a:ln w="38100" cap="flat">
            <a:solidFill>
              <a:schemeClr val="tx1"/>
            </a:solidFill>
            <a:prstDash val="solid"/>
            <a:miter lim="800000"/>
            <a:headEnd/>
            <a:tailEnd/>
          </a:ln>
          <a:effectLst>
            <a:outerShdw blurRad="127000" dist="152400" dir="2700000" algn="ctr" rotWithShape="0">
              <a:srgbClr val="000000">
                <a:alpha val="79999"/>
              </a:srgbClr>
            </a:outerShdw>
          </a:effectLst>
          <a:extLst>
            <a:ext uri="{909E8E84-426E-40dd-AFC4-6F175D3DCCD1}">
              <a14:hiddenFill xmlns:a14="http://schemas.microsoft.com/office/drawing/2010/main" xmlns="">
                <a:solidFill>
                  <a:srgbClr val="FFFFFF"/>
                </a:solidFill>
              </a14:hiddenFill>
            </a:ext>
          </a:extLst>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0"/>
          </p:nvPr>
        </p:nvSpPr>
        <p:spPr/>
        <p:txBody>
          <a:bodyPr/>
          <a:lstStyle/>
          <a:p>
            <a:fld id="{A2290F8F-896F-BC40-84CC-A89FD45D0E11}" type="slidenum">
              <a:rPr lang="en-US"/>
              <a:pPr/>
              <a:t>8</a:t>
            </a:fld>
            <a:endParaRPr lang="en-US"/>
          </a:p>
        </p:txBody>
      </p:sp>
      <p:pic>
        <p:nvPicPr>
          <p:cNvPr id="9217"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9218"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9219"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9220" name="Rectangle 4"/>
          <p:cNvSpPr>
            <a:spLocks noGrp="1" noChangeArrowheads="1"/>
          </p:cNvSpPr>
          <p:nvPr>
            <p:ph type="title"/>
          </p:nvPr>
        </p:nvSpPr>
        <p:spPr>
          <a:ln/>
        </p:spPr>
        <p:txBody>
          <a:bodyPr/>
          <a:lstStyle/>
          <a:p>
            <a:r>
              <a:rPr lang="en-US" dirty="0"/>
              <a:t>Parts of a </a:t>
            </a:r>
            <a:r>
              <a:rPr lang="en-US" dirty="0" smtClean="0"/>
              <a:t>Ladder</a:t>
            </a:r>
            <a:endParaRPr lang="en-US" dirty="0"/>
          </a:p>
        </p:txBody>
      </p:sp>
      <p:sp>
        <p:nvSpPr>
          <p:cNvPr id="9221" name="Rectangle 5"/>
          <p:cNvSpPr>
            <a:spLocks noGrp="1" noChangeArrowheads="1"/>
          </p:cNvSpPr>
          <p:nvPr>
            <p:ph type="body" idx="1"/>
          </p:nvPr>
        </p:nvSpPr>
        <p:spPr>
          <a:ln/>
        </p:spPr>
        <p:txBody>
          <a:bodyPr/>
          <a:lstStyle/>
          <a:p>
            <a:pPr marL="342900" indent="-342900">
              <a:spcBef>
                <a:spcPct val="0"/>
              </a:spcBef>
              <a:buClr>
                <a:srgbClr val="993300"/>
              </a:buClr>
              <a:buSzPct val="50000"/>
              <a:buFont typeface="Monotype Sorts" charset="0"/>
              <a:buChar char="n"/>
            </a:pPr>
            <a:r>
              <a:rPr lang="en-US">
                <a:solidFill>
                  <a:srgbClr val="010000"/>
                </a:solidFill>
              </a:rPr>
              <a:t>Rungs</a:t>
            </a:r>
          </a:p>
        </p:txBody>
      </p:sp>
      <p:sp>
        <p:nvSpPr>
          <p:cNvPr id="9222"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1D495DB4-E673-7947-AF6C-AC3BB4F86899}" type="slidenum">
              <a:rPr lang="en-US" sz="1800">
                <a:latin typeface="Arial" charset="0"/>
                <a:cs typeface="Arial" charset="0"/>
                <a:sym typeface="Arial" charset="0"/>
              </a:rPr>
              <a:pPr algn="ctr"/>
              <a:t>8</a:t>
            </a:fld>
            <a:endParaRPr lang="en-US" sz="1800">
              <a:latin typeface="Arial" charset="0"/>
              <a:cs typeface="Arial" charset="0"/>
              <a:sym typeface="Arial" charset="0"/>
            </a:endParaRPr>
          </a:p>
        </p:txBody>
      </p:sp>
      <p:pic>
        <p:nvPicPr>
          <p:cNvPr id="9223" name="Picture 7"/>
          <p:cNvPicPr>
            <a:picLocks noChangeAspect="1"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2679700" y="2333625"/>
            <a:ext cx="7366000" cy="4940300"/>
          </a:xfrm>
          <a:prstGeom prst="rect">
            <a:avLst/>
          </a:prstGeom>
          <a:noFill/>
          <a:ln w="38100" cap="flat">
            <a:solidFill>
              <a:schemeClr val="tx1"/>
            </a:solidFill>
            <a:prstDash val="solid"/>
            <a:miter lim="800000"/>
            <a:headEnd/>
            <a:tailEnd/>
          </a:ln>
          <a:effectLst>
            <a:outerShdw blurRad="127000" dist="152400" dir="2700000" algn="ctr" rotWithShape="0">
              <a:srgbClr val="000000">
                <a:alpha val="79999"/>
              </a:srgbClr>
            </a:outerShdw>
          </a:effectLst>
          <a:extLst>
            <a:ext uri="{909E8E84-426E-40dd-AFC4-6F175D3DCCD1}">
              <a14:hiddenFill xmlns:a14="http://schemas.microsoft.com/office/drawing/2010/main" xmlns="">
                <a:solidFill>
                  <a:srgbClr val="FFFFFF"/>
                </a:solidFill>
              </a14:hiddenFill>
            </a:ext>
          </a:extLst>
        </p:spPr>
      </p:pic>
      <p:pic>
        <p:nvPicPr>
          <p:cNvPr id="9224" name="Picture 8"/>
          <p:cNvPicPr>
            <a:picLocks noChangeAspect="1" noChangeArrowheads="1"/>
          </p:cNvPicPr>
          <p:nvPr/>
        </p:nvPicPr>
        <p:blipFill>
          <a:blip r:embed="rId5" cstate="screen">
            <a:extLst>
              <a:ext uri="{28A0092B-C50C-407E-A947-70E740481C1C}">
                <a14:useLocalDpi xmlns:a14="http://schemas.microsoft.com/office/drawing/2010/main" xmlns="" val="0"/>
              </a:ext>
            </a:extLst>
          </a:blip>
          <a:srcRect/>
          <a:stretch>
            <a:fillRect/>
          </a:stretch>
        </p:blipFill>
        <p:spPr bwMode="auto">
          <a:xfrm>
            <a:off x="6654800" y="4591050"/>
            <a:ext cx="6154738" cy="4127500"/>
          </a:xfrm>
          <a:prstGeom prst="rect">
            <a:avLst/>
          </a:prstGeom>
          <a:noFill/>
          <a:ln w="38100" cap="flat">
            <a:solidFill>
              <a:schemeClr val="tx1"/>
            </a:solidFill>
            <a:prstDash val="solid"/>
            <a:miter lim="800000"/>
            <a:headEnd/>
            <a:tailEnd/>
          </a:ln>
          <a:effectLst>
            <a:outerShdw blurRad="127000" dist="152400" dir="2700000" algn="ctr" rotWithShape="0">
              <a:srgbClr val="000000">
                <a:alpha val="79999"/>
              </a:srgbClr>
            </a:outerShdw>
          </a:effectLst>
          <a:extLst>
            <a:ext uri="{909E8E84-426E-40dd-AFC4-6F175D3DCCD1}">
              <a14:hiddenFill xmlns:a14="http://schemas.microsoft.com/office/drawing/2010/main" xmlns="">
                <a:solidFill>
                  <a:srgbClr val="FFFFFF"/>
                </a:solidFill>
              </a14:hiddenFill>
            </a:ext>
          </a:extLst>
        </p:spPr>
      </p:pic>
      <p:sp>
        <p:nvSpPr>
          <p:cNvPr id="9225" name="Line 9"/>
          <p:cNvSpPr>
            <a:spLocks noChangeShapeType="1"/>
          </p:cNvSpPr>
          <p:nvPr/>
        </p:nvSpPr>
        <p:spPr bwMode="auto">
          <a:xfrm rot="10800000">
            <a:off x="2247900" y="3084513"/>
            <a:ext cx="4495800" cy="14287"/>
          </a:xfrm>
          <a:prstGeom prst="line">
            <a:avLst/>
          </a:prstGeom>
          <a:noFill/>
          <a:ln w="63500" cap="flat">
            <a:solidFill>
              <a:srgbClr val="FF0000"/>
            </a:solidFill>
            <a:prstDash val="solid"/>
            <a:miter lim="800000"/>
            <a:headEnd type="stealth"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9226" name="Line 10"/>
          <p:cNvSpPr>
            <a:spLocks noChangeShapeType="1"/>
          </p:cNvSpPr>
          <p:nvPr/>
        </p:nvSpPr>
        <p:spPr bwMode="auto">
          <a:xfrm rot="10800000" flipH="1">
            <a:off x="10426700" y="2882900"/>
            <a:ext cx="49213" cy="2705100"/>
          </a:xfrm>
          <a:prstGeom prst="line">
            <a:avLst/>
          </a:prstGeom>
          <a:noFill/>
          <a:ln w="63500" cap="flat">
            <a:solidFill>
              <a:srgbClr val="FF0000"/>
            </a:solidFill>
            <a:prstDash val="solid"/>
            <a:miter lim="800000"/>
            <a:headEnd type="stealth"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534FE98F-54AC-4346-86AC-8ADC4E49AB8D}" type="slidenum">
              <a:rPr lang="en-US"/>
              <a:pPr/>
              <a:t>80</a:t>
            </a:fld>
            <a:endParaRPr lang="en-US"/>
          </a:p>
        </p:txBody>
      </p:sp>
      <p:pic>
        <p:nvPicPr>
          <p:cNvPr id="82945"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82946"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82947"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82948" name="Rectangle 4"/>
          <p:cNvSpPr>
            <a:spLocks noGrp="1" noChangeArrowheads="1"/>
          </p:cNvSpPr>
          <p:nvPr>
            <p:ph type="title"/>
          </p:nvPr>
        </p:nvSpPr>
        <p:spPr>
          <a:ln/>
        </p:spPr>
        <p:txBody>
          <a:bodyPr/>
          <a:lstStyle/>
          <a:p>
            <a:r>
              <a:rPr lang="en-US"/>
              <a:t>Timber Gin Pole</a:t>
            </a:r>
          </a:p>
        </p:txBody>
      </p:sp>
      <p:sp>
        <p:nvSpPr>
          <p:cNvPr id="82949" name="Rectangle 5"/>
          <p:cNvSpPr>
            <a:spLocks noGrp="1" noChangeArrowheads="1"/>
          </p:cNvSpPr>
          <p:nvPr>
            <p:ph type="body" idx="1"/>
          </p:nvPr>
        </p:nvSpPr>
        <p:spPr>
          <a:ln/>
        </p:spPr>
        <p:txBody>
          <a:bodyPr/>
          <a:lstStyle/>
          <a:p>
            <a:pPr marL="342900" indent="-342900">
              <a:spcBef>
                <a:spcPct val="0"/>
              </a:spcBef>
              <a:buClr>
                <a:srgbClr val="993300"/>
              </a:buClr>
              <a:buSzPct val="50000"/>
              <a:buFont typeface="Monotype Sorts" charset="0"/>
              <a:buChar char="n"/>
            </a:pPr>
            <a:r>
              <a:rPr lang="en-US" sz="3600" dirty="0">
                <a:solidFill>
                  <a:schemeClr val="tx1"/>
                </a:solidFill>
              </a:rPr>
              <a:t>Select one 4" x 4</a:t>
            </a:r>
            <a:r>
              <a:rPr lang="ja-JP" altLang="en-US" sz="3600" dirty="0">
                <a:solidFill>
                  <a:schemeClr val="tx1"/>
                </a:solidFill>
                <a:latin typeface="Arial"/>
              </a:rPr>
              <a:t>”</a:t>
            </a:r>
            <a:r>
              <a:rPr lang="en-US" sz="3600" dirty="0">
                <a:solidFill>
                  <a:schemeClr val="tx1"/>
                </a:solidFill>
              </a:rPr>
              <a:t> x 12</a:t>
            </a:r>
            <a:r>
              <a:rPr lang="ja-JP" altLang="en-US" sz="3600" dirty="0">
                <a:solidFill>
                  <a:schemeClr val="tx1"/>
                </a:solidFill>
                <a:latin typeface="Arial"/>
              </a:rPr>
              <a:t>’</a:t>
            </a:r>
            <a:r>
              <a:rPr lang="en-US" sz="3600" dirty="0">
                <a:solidFill>
                  <a:schemeClr val="tx1"/>
                </a:solidFill>
              </a:rPr>
              <a:t> timber, or a 6</a:t>
            </a:r>
            <a:r>
              <a:rPr lang="ja-JP" altLang="en-US" sz="3600" dirty="0">
                <a:solidFill>
                  <a:schemeClr val="tx1"/>
                </a:solidFill>
                <a:latin typeface="Arial"/>
              </a:rPr>
              <a:t>”</a:t>
            </a:r>
            <a:r>
              <a:rPr lang="en-US" sz="3600" dirty="0">
                <a:solidFill>
                  <a:schemeClr val="tx1"/>
                </a:solidFill>
              </a:rPr>
              <a:t> x 6</a:t>
            </a:r>
            <a:r>
              <a:rPr lang="ja-JP" altLang="en-US" sz="3600" dirty="0">
                <a:solidFill>
                  <a:schemeClr val="tx1"/>
                </a:solidFill>
                <a:latin typeface="Arial"/>
              </a:rPr>
              <a:t>”</a:t>
            </a:r>
            <a:r>
              <a:rPr lang="en-US" sz="3600" dirty="0">
                <a:solidFill>
                  <a:schemeClr val="tx1"/>
                </a:solidFill>
              </a:rPr>
              <a:t> x 12</a:t>
            </a:r>
            <a:r>
              <a:rPr lang="ja-JP" altLang="en-US" sz="3600" dirty="0">
                <a:solidFill>
                  <a:schemeClr val="tx1"/>
                </a:solidFill>
                <a:latin typeface="Arial"/>
              </a:rPr>
              <a:t>’</a:t>
            </a:r>
            <a:r>
              <a:rPr lang="en-US" sz="3600" dirty="0">
                <a:solidFill>
                  <a:schemeClr val="tx1"/>
                </a:solidFill>
              </a:rPr>
              <a:t> timber.</a:t>
            </a:r>
          </a:p>
          <a:p>
            <a:pPr marL="342900" indent="-342900">
              <a:spcBef>
                <a:spcPts val="700"/>
              </a:spcBef>
              <a:buClr>
                <a:srgbClr val="993300"/>
              </a:buClr>
              <a:buSzPct val="50000"/>
              <a:buFont typeface="Monotype Sorts" charset="0"/>
              <a:buChar char="n"/>
            </a:pPr>
            <a:endParaRPr lang="en-US" sz="3600" dirty="0">
              <a:solidFill>
                <a:schemeClr val="tx1"/>
              </a:solidFill>
            </a:endParaRPr>
          </a:p>
          <a:p>
            <a:pPr marL="342900" indent="-342900">
              <a:spcBef>
                <a:spcPts val="700"/>
              </a:spcBef>
              <a:buClr>
                <a:srgbClr val="993300"/>
              </a:buClr>
              <a:buSzPct val="50000"/>
              <a:buFont typeface="Monotype Sorts" charset="0"/>
              <a:buChar char="n"/>
            </a:pPr>
            <a:r>
              <a:rPr lang="en-US" sz="3600" dirty="0">
                <a:solidFill>
                  <a:srgbClr val="010000"/>
                </a:solidFill>
              </a:rPr>
              <a:t>Lay a 2" x 4</a:t>
            </a:r>
            <a:r>
              <a:rPr lang="ja-JP" altLang="en-US" sz="3600" dirty="0">
                <a:solidFill>
                  <a:srgbClr val="010000"/>
                </a:solidFill>
                <a:latin typeface="Arial"/>
              </a:rPr>
              <a:t>”</a:t>
            </a:r>
            <a:r>
              <a:rPr lang="en-US" sz="3600" dirty="0">
                <a:solidFill>
                  <a:srgbClr val="010000"/>
                </a:solidFill>
              </a:rPr>
              <a:t> x 24</a:t>
            </a:r>
            <a:r>
              <a:rPr lang="ja-JP" altLang="en-US" sz="3600" dirty="0">
                <a:solidFill>
                  <a:srgbClr val="010000"/>
                </a:solidFill>
                <a:latin typeface="Arial"/>
              </a:rPr>
              <a:t>”</a:t>
            </a:r>
            <a:r>
              <a:rPr lang="en-US" sz="3600" dirty="0">
                <a:solidFill>
                  <a:srgbClr val="010000"/>
                </a:solidFill>
              </a:rPr>
              <a:t> board</a:t>
            </a:r>
          </a:p>
          <a:p>
            <a:pPr marL="342900" indent="-342900">
              <a:spcBef>
                <a:spcPts val="700"/>
              </a:spcBef>
              <a:buFont typeface="Arial" charset="0"/>
              <a:buNone/>
            </a:pPr>
            <a:r>
              <a:rPr lang="en-US" sz="3600" dirty="0" smtClean="0">
                <a:solidFill>
                  <a:srgbClr val="010000"/>
                </a:solidFill>
              </a:rPr>
              <a:t>	or </a:t>
            </a:r>
            <a:r>
              <a:rPr lang="en-US" sz="3600" dirty="0">
                <a:solidFill>
                  <a:srgbClr val="010000"/>
                </a:solidFill>
              </a:rPr>
              <a:t>ledger at a right angle to the </a:t>
            </a:r>
            <a:r>
              <a:rPr lang="en-US" sz="3600" dirty="0" smtClean="0">
                <a:solidFill>
                  <a:srgbClr val="010000"/>
                </a:solidFill>
              </a:rPr>
              <a:t>timber</a:t>
            </a:r>
          </a:p>
          <a:p>
            <a:pPr marL="342900" indent="-342900">
              <a:spcBef>
                <a:spcPts val="700"/>
              </a:spcBef>
              <a:buFont typeface="Arial" charset="0"/>
              <a:buNone/>
            </a:pPr>
            <a:r>
              <a:rPr lang="en-US" sz="3600" dirty="0" smtClean="0">
                <a:solidFill>
                  <a:srgbClr val="010000"/>
                </a:solidFill>
              </a:rPr>
              <a:t>	approximately </a:t>
            </a:r>
            <a:r>
              <a:rPr lang="en-US" sz="3600" dirty="0">
                <a:solidFill>
                  <a:srgbClr val="010000"/>
                </a:solidFill>
              </a:rPr>
              <a:t>18</a:t>
            </a:r>
            <a:r>
              <a:rPr lang="ja-JP" altLang="en-US" sz="3600" dirty="0">
                <a:solidFill>
                  <a:srgbClr val="010000"/>
                </a:solidFill>
                <a:latin typeface="Arial"/>
              </a:rPr>
              <a:t>”</a:t>
            </a:r>
            <a:r>
              <a:rPr lang="en-US" sz="3600" dirty="0">
                <a:solidFill>
                  <a:srgbClr val="010000"/>
                </a:solidFill>
              </a:rPr>
              <a:t> from</a:t>
            </a:r>
          </a:p>
          <a:p>
            <a:pPr marL="342900" indent="-342900">
              <a:spcBef>
                <a:spcPts val="700"/>
              </a:spcBef>
              <a:buFont typeface="Arial" charset="0"/>
              <a:buNone/>
            </a:pPr>
            <a:r>
              <a:rPr lang="en-US" sz="3600" dirty="0" smtClean="0">
                <a:solidFill>
                  <a:srgbClr val="010000"/>
                </a:solidFill>
              </a:rPr>
              <a:t>	the </a:t>
            </a:r>
            <a:r>
              <a:rPr lang="en-US" sz="3600" dirty="0">
                <a:solidFill>
                  <a:srgbClr val="010000"/>
                </a:solidFill>
              </a:rPr>
              <a:t>top.</a:t>
            </a:r>
          </a:p>
          <a:p>
            <a:pPr marL="342900" indent="-342900">
              <a:spcBef>
                <a:spcPts val="700"/>
              </a:spcBef>
              <a:buClr>
                <a:srgbClr val="993300"/>
              </a:buClr>
              <a:buSzPct val="50000"/>
              <a:buFont typeface="Monotype Sorts" charset="0"/>
              <a:buChar char="n"/>
            </a:pPr>
            <a:endParaRPr lang="en-US" sz="3600" dirty="0">
              <a:solidFill>
                <a:srgbClr val="010000"/>
              </a:solidFill>
            </a:endParaRPr>
          </a:p>
          <a:p>
            <a:pPr marL="342900" indent="-342900">
              <a:spcBef>
                <a:spcPts val="700"/>
              </a:spcBef>
              <a:buClr>
                <a:srgbClr val="993300"/>
              </a:buClr>
              <a:buSzPct val="50000"/>
              <a:buFont typeface="Monotype Sorts" charset="0"/>
              <a:buChar char="n"/>
            </a:pPr>
            <a:r>
              <a:rPr lang="en-US" sz="3600" dirty="0">
                <a:solidFill>
                  <a:srgbClr val="010000"/>
                </a:solidFill>
              </a:rPr>
              <a:t>Using a 1/2" x 50</a:t>
            </a:r>
            <a:r>
              <a:rPr lang="ja-JP" altLang="en-US" sz="3600" dirty="0">
                <a:solidFill>
                  <a:srgbClr val="010000"/>
                </a:solidFill>
                <a:latin typeface="Arial"/>
              </a:rPr>
              <a:t>’</a:t>
            </a:r>
            <a:r>
              <a:rPr lang="en-US" sz="3600" dirty="0">
                <a:solidFill>
                  <a:srgbClr val="010000"/>
                </a:solidFill>
              </a:rPr>
              <a:t> </a:t>
            </a:r>
            <a:r>
              <a:rPr lang="en-US" sz="3600" dirty="0" err="1">
                <a:solidFill>
                  <a:srgbClr val="010000"/>
                </a:solidFill>
              </a:rPr>
              <a:t>kernmantle</a:t>
            </a:r>
            <a:r>
              <a:rPr lang="en-US" sz="3600" dirty="0">
                <a:solidFill>
                  <a:srgbClr val="010000"/>
                </a:solidFill>
              </a:rPr>
              <a:t> rope, start with a clove hitch around the timber below the ledger and marry the running end to the standing part. Then take the married ends up and around both the timber and ledger.</a:t>
            </a:r>
          </a:p>
        </p:txBody>
      </p:sp>
      <p:sp>
        <p:nvSpPr>
          <p:cNvPr id="82950"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86F0A552-631B-EC4E-8E00-E2C69085769F}" type="slidenum">
              <a:rPr lang="en-US" sz="1800">
                <a:latin typeface="Arial" charset="0"/>
                <a:cs typeface="Arial" charset="0"/>
                <a:sym typeface="Arial" charset="0"/>
              </a:rPr>
              <a:pPr algn="ctr"/>
              <a:t>80</a:t>
            </a:fld>
            <a:endParaRPr lang="en-US" sz="1800">
              <a:latin typeface="Arial" charset="0"/>
              <a:cs typeface="Arial" charset="0"/>
              <a:sym typeface="Arial" charset="0"/>
            </a:endParaRPr>
          </a:p>
        </p:txBody>
      </p:sp>
      <p:pic>
        <p:nvPicPr>
          <p:cNvPr id="82951" name="Picture 7"/>
          <p:cNvPicPr>
            <a:picLocks noChangeAspect="1"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8255734" y="2667001"/>
            <a:ext cx="4571265" cy="3047999"/>
          </a:xfrm>
          <a:prstGeom prst="rect">
            <a:avLst/>
          </a:prstGeom>
          <a:noFill/>
          <a:ln w="38100" cap="flat">
            <a:solidFill>
              <a:schemeClr val="tx1"/>
            </a:solidFill>
            <a:prstDash val="solid"/>
            <a:miter lim="800000"/>
            <a:headEnd/>
            <a:tailEnd/>
          </a:ln>
          <a:effectLst>
            <a:outerShdw blurRad="127000" dist="76199" dir="2700000" algn="ctr" rotWithShape="0">
              <a:srgbClr val="000000">
                <a:alpha val="75000"/>
              </a:srgbClr>
            </a:outerShdw>
          </a:effectLst>
          <a:extLst>
            <a:ext uri="{909E8E84-426E-40dd-AFC4-6F175D3DCCD1}">
              <a14:hiddenFill xmlns:a14="http://schemas.microsoft.com/office/drawing/2010/main" xmlns="">
                <a:solidFill>
                  <a:srgbClr val="FFFFFF"/>
                </a:solidFill>
              </a14:hiddenFill>
            </a:ext>
          </a:extLst>
        </p:spPr>
      </p:pic>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7935C184-6746-7649-91F9-425A58D2E5D8}" type="slidenum">
              <a:rPr lang="en-US"/>
              <a:pPr/>
              <a:t>81</a:t>
            </a:fld>
            <a:endParaRPr lang="en-US"/>
          </a:p>
        </p:txBody>
      </p:sp>
      <p:pic>
        <p:nvPicPr>
          <p:cNvPr id="83969"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83970"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83971"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83972" name="Rectangle 4"/>
          <p:cNvSpPr>
            <a:spLocks noGrp="1" noChangeArrowheads="1"/>
          </p:cNvSpPr>
          <p:nvPr>
            <p:ph type="title"/>
          </p:nvPr>
        </p:nvSpPr>
        <p:spPr>
          <a:ln/>
        </p:spPr>
        <p:txBody>
          <a:bodyPr/>
          <a:lstStyle/>
          <a:p>
            <a:r>
              <a:rPr lang="en-US"/>
              <a:t>Timber Gin Pole</a:t>
            </a:r>
          </a:p>
        </p:txBody>
      </p:sp>
      <p:sp>
        <p:nvSpPr>
          <p:cNvPr id="83973" name="Rectangle 5"/>
          <p:cNvSpPr>
            <a:spLocks noGrp="1" noChangeArrowheads="1"/>
          </p:cNvSpPr>
          <p:nvPr>
            <p:ph type="body" idx="1"/>
          </p:nvPr>
        </p:nvSpPr>
        <p:spPr>
          <a:ln/>
        </p:spPr>
        <p:txBody>
          <a:bodyPr/>
          <a:lstStyle/>
          <a:p>
            <a:pPr marL="342900" indent="-342900">
              <a:spcBef>
                <a:spcPct val="0"/>
              </a:spcBef>
              <a:buClr>
                <a:srgbClr val="993300"/>
              </a:buClr>
              <a:buSzPct val="50000"/>
              <a:buFont typeface="Monotype Sorts" charset="0"/>
              <a:buChar char="n"/>
            </a:pPr>
            <a:r>
              <a:rPr lang="en-US" sz="3600" dirty="0">
                <a:solidFill>
                  <a:schemeClr val="tx1"/>
                </a:solidFill>
              </a:rPr>
              <a:t>Repeat this </a:t>
            </a:r>
            <a:r>
              <a:rPr lang="en-US" sz="3600" dirty="0" smtClean="0">
                <a:solidFill>
                  <a:schemeClr val="tx1"/>
                </a:solidFill>
              </a:rPr>
              <a:t>lashing </a:t>
            </a:r>
            <a:r>
              <a:rPr lang="en-US" sz="3600" dirty="0">
                <a:solidFill>
                  <a:schemeClr val="tx1"/>
                </a:solidFill>
              </a:rPr>
              <a:t>four times inside on the timber and outside on the ledger; drawing the rope as tight as possible.</a:t>
            </a:r>
          </a:p>
          <a:p>
            <a:pPr marL="342900" indent="-342900">
              <a:spcBef>
                <a:spcPts val="700"/>
              </a:spcBef>
              <a:buClr>
                <a:srgbClr val="993300"/>
              </a:buClr>
              <a:buSzPct val="50000"/>
              <a:buFont typeface="Monotype Sorts" charset="0"/>
              <a:buChar char="n"/>
            </a:pPr>
            <a:endParaRPr lang="en-US" sz="3600" dirty="0">
              <a:solidFill>
                <a:schemeClr val="tx1"/>
              </a:solidFill>
            </a:endParaRPr>
          </a:p>
          <a:p>
            <a:pPr marL="342900" indent="-342900">
              <a:spcBef>
                <a:spcPts val="700"/>
              </a:spcBef>
              <a:buClr>
                <a:srgbClr val="993300"/>
              </a:buClr>
              <a:buSzPct val="50000"/>
              <a:buFont typeface="Monotype Sorts" charset="0"/>
              <a:buChar char="n"/>
            </a:pPr>
            <a:r>
              <a:rPr lang="en-US" sz="3600" dirty="0">
                <a:solidFill>
                  <a:srgbClr val="010000"/>
                </a:solidFill>
              </a:rPr>
              <a:t>Take four frapping turns around the whole lashing between the timber and the ledger.  </a:t>
            </a:r>
          </a:p>
          <a:p>
            <a:pPr marL="342900" indent="-342900">
              <a:spcBef>
                <a:spcPts val="700"/>
              </a:spcBef>
              <a:buClr>
                <a:srgbClr val="993300"/>
              </a:buClr>
              <a:buSzPct val="50000"/>
              <a:buFont typeface="Monotype Sorts" charset="0"/>
              <a:buChar char="n"/>
            </a:pPr>
            <a:endParaRPr lang="en-US" sz="3600" dirty="0">
              <a:solidFill>
                <a:srgbClr val="010000"/>
              </a:solidFill>
            </a:endParaRPr>
          </a:p>
          <a:p>
            <a:pPr marL="342900" indent="-342900">
              <a:spcBef>
                <a:spcPts val="700"/>
              </a:spcBef>
              <a:buClr>
                <a:srgbClr val="993300"/>
              </a:buClr>
              <a:buSzPct val="50000"/>
              <a:buFont typeface="Monotype Sorts" charset="0"/>
              <a:buChar char="n"/>
            </a:pPr>
            <a:r>
              <a:rPr lang="en-US" sz="3600" dirty="0">
                <a:solidFill>
                  <a:srgbClr val="010000"/>
                </a:solidFill>
              </a:rPr>
              <a:t>Draw tight and finish with a clove hitch on the ledger.</a:t>
            </a:r>
          </a:p>
        </p:txBody>
      </p:sp>
      <p:sp>
        <p:nvSpPr>
          <p:cNvPr id="83974"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85E90037-6152-8F41-B589-7593DBCF7968}" type="slidenum">
              <a:rPr lang="en-US" sz="1800">
                <a:latin typeface="Arial" charset="0"/>
                <a:cs typeface="Arial" charset="0"/>
                <a:sym typeface="Arial" charset="0"/>
              </a:rPr>
              <a:pPr algn="ctr"/>
              <a:t>81</a:t>
            </a:fld>
            <a:endParaRPr lang="en-US" sz="1800">
              <a:latin typeface="Arial" charset="0"/>
              <a:cs typeface="Arial" charset="0"/>
              <a:sym typeface="Arial" charset="0"/>
            </a:endParaRP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7B0A8581-61C2-4847-A04A-591D378DE373}" type="slidenum">
              <a:rPr lang="en-US"/>
              <a:pPr/>
              <a:t>82</a:t>
            </a:fld>
            <a:endParaRPr lang="en-US"/>
          </a:p>
        </p:txBody>
      </p:sp>
      <p:pic>
        <p:nvPicPr>
          <p:cNvPr id="84993"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84994"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84995"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84996" name="Rectangle 4"/>
          <p:cNvSpPr>
            <a:spLocks noGrp="1" noChangeArrowheads="1"/>
          </p:cNvSpPr>
          <p:nvPr>
            <p:ph type="title"/>
          </p:nvPr>
        </p:nvSpPr>
        <p:spPr>
          <a:ln/>
        </p:spPr>
        <p:txBody>
          <a:bodyPr/>
          <a:lstStyle/>
          <a:p>
            <a:r>
              <a:rPr lang="en-US"/>
              <a:t>Timber Gin Pole</a:t>
            </a:r>
          </a:p>
        </p:txBody>
      </p:sp>
      <p:sp>
        <p:nvSpPr>
          <p:cNvPr id="84997" name="Rectangle 5"/>
          <p:cNvSpPr>
            <a:spLocks noGrp="1" noChangeArrowheads="1"/>
          </p:cNvSpPr>
          <p:nvPr>
            <p:ph type="body" idx="1"/>
          </p:nvPr>
        </p:nvSpPr>
        <p:spPr>
          <a:xfrm>
            <a:off x="2222500" y="1460500"/>
            <a:ext cx="10464800" cy="8369300"/>
          </a:xfrm>
          <a:ln/>
        </p:spPr>
        <p:txBody>
          <a:bodyPr/>
          <a:lstStyle/>
          <a:p>
            <a:pPr marL="342900" indent="-342900">
              <a:spcBef>
                <a:spcPct val="0"/>
              </a:spcBef>
              <a:buClr>
                <a:srgbClr val="993300"/>
              </a:buClr>
              <a:buSzPct val="50000"/>
              <a:buFont typeface="Monotype Sorts" charset="0"/>
              <a:buChar char="n"/>
            </a:pPr>
            <a:r>
              <a:rPr lang="en-US" sz="3400" dirty="0">
                <a:solidFill>
                  <a:schemeClr val="tx1"/>
                </a:solidFill>
              </a:rPr>
              <a:t>After the square lashing is complete, a change of direction sling is lashed so the upper block will be suspended over the ledger.</a:t>
            </a:r>
          </a:p>
          <a:p>
            <a:pPr marL="342900" indent="-342900">
              <a:spcBef>
                <a:spcPts val="700"/>
              </a:spcBef>
              <a:buClr>
                <a:srgbClr val="993300"/>
              </a:buClr>
              <a:buSzPct val="50000"/>
              <a:buFont typeface="Monotype Sorts" charset="0"/>
              <a:buChar char="n"/>
            </a:pPr>
            <a:endParaRPr lang="en-US" sz="3400" dirty="0">
              <a:solidFill>
                <a:schemeClr val="tx1"/>
              </a:solidFill>
            </a:endParaRPr>
          </a:p>
          <a:p>
            <a:pPr marL="342900" indent="-342900">
              <a:spcBef>
                <a:spcPts val="700"/>
              </a:spcBef>
              <a:buClr>
                <a:srgbClr val="993300"/>
              </a:buClr>
              <a:buSzPct val="50000"/>
              <a:buFont typeface="Monotype Sorts" charset="0"/>
              <a:buChar char="n"/>
            </a:pPr>
            <a:r>
              <a:rPr lang="en-US" sz="3400" dirty="0">
                <a:solidFill>
                  <a:srgbClr val="010000"/>
                </a:solidFill>
              </a:rPr>
              <a:t>Place the base of the gin</a:t>
            </a:r>
          </a:p>
          <a:p>
            <a:pPr marL="342900" indent="-342900">
              <a:spcBef>
                <a:spcPts val="700"/>
              </a:spcBef>
              <a:buFont typeface="Arial" charset="0"/>
              <a:buNone/>
            </a:pPr>
            <a:r>
              <a:rPr lang="en-US" sz="3400" dirty="0" smtClean="0">
                <a:solidFill>
                  <a:srgbClr val="010000"/>
                </a:solidFill>
              </a:rPr>
              <a:t>	pole </a:t>
            </a:r>
            <a:r>
              <a:rPr lang="en-US" sz="3400" dirty="0">
                <a:solidFill>
                  <a:srgbClr val="010000"/>
                </a:solidFill>
              </a:rPr>
              <a:t>where it is to be</a:t>
            </a:r>
          </a:p>
          <a:p>
            <a:pPr marL="342900" indent="-342900">
              <a:spcBef>
                <a:spcPts val="700"/>
              </a:spcBef>
              <a:buFont typeface="Arial" charset="0"/>
              <a:buNone/>
            </a:pPr>
            <a:r>
              <a:rPr lang="en-US" sz="3400" dirty="0" smtClean="0">
                <a:solidFill>
                  <a:srgbClr val="010000"/>
                </a:solidFill>
              </a:rPr>
              <a:t>	erected</a:t>
            </a:r>
            <a:r>
              <a:rPr lang="en-US" sz="3400" dirty="0">
                <a:solidFill>
                  <a:srgbClr val="010000"/>
                </a:solidFill>
              </a:rPr>
              <a:t>.</a:t>
            </a:r>
          </a:p>
          <a:p>
            <a:pPr marL="342900" indent="-342900">
              <a:spcBef>
                <a:spcPts val="700"/>
              </a:spcBef>
              <a:buClr>
                <a:srgbClr val="993300"/>
              </a:buClr>
              <a:buSzPct val="50000"/>
              <a:buFont typeface="Monotype Sorts" charset="0"/>
              <a:buChar char="n"/>
            </a:pPr>
            <a:endParaRPr lang="en-US" sz="3400" dirty="0">
              <a:solidFill>
                <a:srgbClr val="010000"/>
              </a:solidFill>
            </a:endParaRPr>
          </a:p>
          <a:p>
            <a:pPr marL="342900" indent="-342900">
              <a:spcBef>
                <a:spcPts val="700"/>
              </a:spcBef>
              <a:buClr>
                <a:srgbClr val="993300"/>
              </a:buClr>
              <a:buSzPct val="50000"/>
              <a:buFont typeface="Monotype Sorts" charset="0"/>
              <a:buChar char="n"/>
            </a:pPr>
            <a:r>
              <a:rPr lang="en-US" sz="3400" dirty="0">
                <a:solidFill>
                  <a:srgbClr val="010000"/>
                </a:solidFill>
              </a:rPr>
              <a:t>Place the guy lines on</a:t>
            </a:r>
          </a:p>
          <a:p>
            <a:pPr marL="342900" indent="-342900">
              <a:spcBef>
                <a:spcPts val="700"/>
              </a:spcBef>
              <a:buFont typeface="Arial" charset="0"/>
              <a:buNone/>
            </a:pPr>
            <a:r>
              <a:rPr lang="en-US" sz="3400" dirty="0" smtClean="0">
                <a:solidFill>
                  <a:srgbClr val="010000"/>
                </a:solidFill>
              </a:rPr>
              <a:t>	the </a:t>
            </a:r>
            <a:r>
              <a:rPr lang="en-US" sz="3400" dirty="0">
                <a:solidFill>
                  <a:srgbClr val="010000"/>
                </a:solidFill>
              </a:rPr>
              <a:t>gin pole using 1/2" </a:t>
            </a:r>
            <a:r>
              <a:rPr lang="en-US" sz="3400" dirty="0" err="1">
                <a:solidFill>
                  <a:srgbClr val="010000"/>
                </a:solidFill>
              </a:rPr>
              <a:t>kernmantle</a:t>
            </a:r>
            <a:r>
              <a:rPr lang="en-US" sz="3400" dirty="0">
                <a:solidFill>
                  <a:srgbClr val="010000"/>
                </a:solidFill>
              </a:rPr>
              <a:t> rope.  </a:t>
            </a:r>
          </a:p>
          <a:p>
            <a:pPr marL="342900" indent="-342900">
              <a:spcBef>
                <a:spcPts val="700"/>
              </a:spcBef>
              <a:buClr>
                <a:srgbClr val="993300"/>
              </a:buClr>
              <a:buSzPct val="50000"/>
              <a:buFont typeface="Monotype Sorts" charset="0"/>
              <a:buChar char="n"/>
            </a:pPr>
            <a:endParaRPr lang="en-US" sz="3400" dirty="0">
              <a:solidFill>
                <a:srgbClr val="010000"/>
              </a:solidFill>
            </a:endParaRPr>
          </a:p>
          <a:p>
            <a:pPr marL="342900" indent="-342900">
              <a:spcBef>
                <a:spcPts val="700"/>
              </a:spcBef>
              <a:buClr>
                <a:srgbClr val="993300"/>
              </a:buClr>
              <a:buSzPct val="50000"/>
              <a:buFont typeface="Monotype Sorts" charset="0"/>
              <a:buChar char="n"/>
            </a:pPr>
            <a:r>
              <a:rPr lang="en-US" sz="3400" dirty="0">
                <a:solidFill>
                  <a:srgbClr val="010000"/>
                </a:solidFill>
              </a:rPr>
              <a:t>The rope should be long enough to provide a length of 1 1/2 to 2 times the height of the timbers for the guy lines. </a:t>
            </a:r>
          </a:p>
        </p:txBody>
      </p:sp>
      <p:sp>
        <p:nvSpPr>
          <p:cNvPr id="84998"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83F478B6-CBF4-EE4C-A70E-C78B9E11E1D5}" type="slidenum">
              <a:rPr lang="en-US" sz="1800">
                <a:latin typeface="Arial" charset="0"/>
                <a:cs typeface="Arial" charset="0"/>
                <a:sym typeface="Arial" charset="0"/>
              </a:rPr>
              <a:pPr algn="ctr"/>
              <a:t>82</a:t>
            </a:fld>
            <a:endParaRPr lang="en-US" sz="1800">
              <a:latin typeface="Arial" charset="0"/>
              <a:cs typeface="Arial" charset="0"/>
              <a:sym typeface="Arial" charset="0"/>
            </a:endParaRPr>
          </a:p>
        </p:txBody>
      </p:sp>
      <p:pic>
        <p:nvPicPr>
          <p:cNvPr id="84999" name="Picture 7"/>
          <p:cNvPicPr>
            <a:picLocks noChangeAspect="1"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7823200" y="3233738"/>
            <a:ext cx="4826000" cy="3217862"/>
          </a:xfrm>
          <a:prstGeom prst="rect">
            <a:avLst/>
          </a:prstGeom>
          <a:noFill/>
          <a:ln w="38100" cap="flat">
            <a:solidFill>
              <a:schemeClr val="tx1"/>
            </a:solidFill>
            <a:prstDash val="solid"/>
            <a:miter lim="800000"/>
            <a:headEnd/>
            <a:tailEnd/>
          </a:ln>
          <a:effectLst>
            <a:outerShdw blurRad="127000" dist="76199" dir="2700000" algn="ctr" rotWithShape="0">
              <a:srgbClr val="000000">
                <a:alpha val="75000"/>
              </a:srgbClr>
            </a:outerShdw>
          </a:effectLst>
          <a:extLst>
            <a:ext uri="{909E8E84-426E-40dd-AFC4-6F175D3DCCD1}">
              <a14:hiddenFill xmlns:a14="http://schemas.microsoft.com/office/drawing/2010/main" xmlns="">
                <a:solidFill>
                  <a:srgbClr val="FFFFFF"/>
                </a:solidFill>
              </a14:hiddenFill>
            </a:ext>
          </a:extLst>
        </p:spPr>
      </p:pic>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0"/>
          </p:nvPr>
        </p:nvSpPr>
        <p:spPr/>
        <p:txBody>
          <a:bodyPr/>
          <a:lstStyle/>
          <a:p>
            <a:fld id="{CA8EB6AD-3F20-BC40-9F15-1619616570DB}" type="slidenum">
              <a:rPr lang="en-US"/>
              <a:pPr/>
              <a:t>83</a:t>
            </a:fld>
            <a:endParaRPr lang="en-US"/>
          </a:p>
        </p:txBody>
      </p:sp>
      <p:pic>
        <p:nvPicPr>
          <p:cNvPr id="86017"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86018"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86019"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86020" name="Rectangle 4"/>
          <p:cNvSpPr>
            <a:spLocks noGrp="1" noChangeArrowheads="1"/>
          </p:cNvSpPr>
          <p:nvPr>
            <p:ph type="title"/>
          </p:nvPr>
        </p:nvSpPr>
        <p:spPr>
          <a:ln/>
        </p:spPr>
        <p:txBody>
          <a:bodyPr/>
          <a:lstStyle/>
          <a:p>
            <a:r>
              <a:rPr lang="en-US"/>
              <a:t>Timber Gin Pole</a:t>
            </a:r>
          </a:p>
        </p:txBody>
      </p:sp>
      <p:sp>
        <p:nvSpPr>
          <p:cNvPr id="86021" name="Rectangle 5"/>
          <p:cNvSpPr>
            <a:spLocks noGrp="1" noChangeArrowheads="1"/>
          </p:cNvSpPr>
          <p:nvPr>
            <p:ph type="body" idx="1"/>
          </p:nvPr>
        </p:nvSpPr>
        <p:spPr>
          <a:xfrm>
            <a:off x="2222500" y="1460500"/>
            <a:ext cx="10464800" cy="8712200"/>
          </a:xfrm>
          <a:ln/>
        </p:spPr>
        <p:txBody>
          <a:bodyPr/>
          <a:lstStyle/>
          <a:p>
            <a:pPr marL="342900" indent="-342900">
              <a:spcBef>
                <a:spcPct val="0"/>
              </a:spcBef>
              <a:buClr>
                <a:srgbClr val="993300"/>
              </a:buClr>
              <a:buSzPct val="50000"/>
              <a:buFont typeface="Monotype Sorts" charset="0"/>
              <a:buChar char="n"/>
            </a:pPr>
            <a:r>
              <a:rPr lang="en-US" sz="3400" dirty="0">
                <a:solidFill>
                  <a:schemeClr val="tx1"/>
                </a:solidFill>
              </a:rPr>
              <a:t>The distance of the guy line between the top of the gin pole and the bottom of the ledger should be 1 1/2 to 2 times the distance between the butt end and the bottom of the ledger.</a:t>
            </a:r>
          </a:p>
          <a:p>
            <a:pPr marL="342900" indent="-342900">
              <a:spcBef>
                <a:spcPts val="700"/>
              </a:spcBef>
              <a:buClr>
                <a:srgbClr val="993300"/>
              </a:buClr>
              <a:buSzPct val="50000"/>
              <a:buFont typeface="Monotype Sorts" charset="0"/>
              <a:buChar char="n"/>
            </a:pPr>
            <a:endParaRPr lang="en-US" sz="3400" dirty="0">
              <a:solidFill>
                <a:schemeClr val="tx1"/>
              </a:solidFill>
            </a:endParaRPr>
          </a:p>
          <a:p>
            <a:pPr marL="342900" indent="-342900">
              <a:spcBef>
                <a:spcPts val="700"/>
              </a:spcBef>
              <a:buClr>
                <a:srgbClr val="993300"/>
              </a:buClr>
              <a:buSzPct val="50000"/>
              <a:buFont typeface="Monotype Sorts" charset="0"/>
              <a:buChar char="n"/>
            </a:pPr>
            <a:r>
              <a:rPr lang="en-US" sz="3400" dirty="0">
                <a:solidFill>
                  <a:srgbClr val="010000"/>
                </a:solidFill>
              </a:rPr>
              <a:t>For the base of the gin pole,</a:t>
            </a:r>
          </a:p>
          <a:p>
            <a:pPr marL="342900" indent="-342900">
              <a:spcBef>
                <a:spcPts val="700"/>
              </a:spcBef>
              <a:buFont typeface="Arial" charset="0"/>
              <a:buNone/>
            </a:pPr>
            <a:r>
              <a:rPr lang="en-US" sz="3400" dirty="0" smtClean="0">
                <a:solidFill>
                  <a:srgbClr val="010000"/>
                </a:solidFill>
              </a:rPr>
              <a:t>	dig </a:t>
            </a:r>
            <a:r>
              <a:rPr lang="en-US" sz="3400" dirty="0">
                <a:solidFill>
                  <a:srgbClr val="010000"/>
                </a:solidFill>
              </a:rPr>
              <a:t>a hole 6</a:t>
            </a:r>
            <a:r>
              <a:rPr lang="ja-JP" altLang="en-US" sz="3400" dirty="0">
                <a:solidFill>
                  <a:srgbClr val="010000"/>
                </a:solidFill>
                <a:latin typeface="Arial"/>
              </a:rPr>
              <a:t>”</a:t>
            </a:r>
            <a:r>
              <a:rPr lang="en-US" sz="3400" dirty="0">
                <a:solidFill>
                  <a:srgbClr val="010000"/>
                </a:solidFill>
              </a:rPr>
              <a:t> to 12</a:t>
            </a:r>
            <a:r>
              <a:rPr lang="ja-JP" altLang="en-US" sz="3400" dirty="0">
                <a:solidFill>
                  <a:srgbClr val="010000"/>
                </a:solidFill>
                <a:latin typeface="Arial"/>
              </a:rPr>
              <a:t>”</a:t>
            </a:r>
            <a:r>
              <a:rPr lang="en-US" sz="3400" dirty="0">
                <a:solidFill>
                  <a:srgbClr val="010000"/>
                </a:solidFill>
              </a:rPr>
              <a:t> deep,</a:t>
            </a:r>
          </a:p>
          <a:p>
            <a:pPr marL="342900" indent="-342900">
              <a:spcBef>
                <a:spcPts val="700"/>
              </a:spcBef>
              <a:buFont typeface="Arial" charset="0"/>
              <a:buNone/>
            </a:pPr>
            <a:r>
              <a:rPr lang="en-US" sz="3400" dirty="0" smtClean="0">
                <a:solidFill>
                  <a:srgbClr val="010000"/>
                </a:solidFill>
              </a:rPr>
              <a:t>	depending </a:t>
            </a:r>
            <a:r>
              <a:rPr lang="en-US" sz="3400" dirty="0">
                <a:solidFill>
                  <a:srgbClr val="010000"/>
                </a:solidFill>
              </a:rPr>
              <a:t>on the soil, and</a:t>
            </a:r>
          </a:p>
          <a:p>
            <a:pPr marL="342900" indent="-342900">
              <a:spcBef>
                <a:spcPts val="700"/>
              </a:spcBef>
              <a:buFont typeface="Arial" charset="0"/>
              <a:buNone/>
            </a:pPr>
            <a:r>
              <a:rPr lang="en-US" sz="3400" dirty="0" smtClean="0">
                <a:solidFill>
                  <a:srgbClr val="010000"/>
                </a:solidFill>
              </a:rPr>
              <a:t>	the </a:t>
            </a:r>
            <a:r>
              <a:rPr lang="en-US" sz="3400" dirty="0">
                <a:solidFill>
                  <a:srgbClr val="010000"/>
                </a:solidFill>
              </a:rPr>
              <a:t>weight to be lifted. If the</a:t>
            </a:r>
          </a:p>
          <a:p>
            <a:pPr marL="342900" indent="-342900">
              <a:spcBef>
                <a:spcPts val="700"/>
              </a:spcBef>
              <a:buFont typeface="Arial" charset="0"/>
              <a:buNone/>
            </a:pPr>
            <a:r>
              <a:rPr lang="en-US" sz="3400" dirty="0" smtClean="0">
                <a:solidFill>
                  <a:srgbClr val="010000"/>
                </a:solidFill>
              </a:rPr>
              <a:t>	ground </a:t>
            </a:r>
            <a:r>
              <a:rPr lang="en-US" sz="3400" dirty="0">
                <a:solidFill>
                  <a:srgbClr val="010000"/>
                </a:solidFill>
              </a:rPr>
              <a:t>is soft, use boards</a:t>
            </a:r>
          </a:p>
          <a:p>
            <a:pPr marL="342900" indent="-342900">
              <a:spcBef>
                <a:spcPts val="700"/>
              </a:spcBef>
              <a:buFont typeface="Arial" charset="0"/>
              <a:buNone/>
            </a:pPr>
            <a:r>
              <a:rPr lang="en-US" sz="3400" dirty="0" smtClean="0">
                <a:solidFill>
                  <a:srgbClr val="010000"/>
                </a:solidFill>
              </a:rPr>
              <a:t>	to </a:t>
            </a:r>
            <a:r>
              <a:rPr lang="en-US" sz="3400" dirty="0">
                <a:solidFill>
                  <a:srgbClr val="010000"/>
                </a:solidFill>
              </a:rPr>
              <a:t>make a bearing plate for the gin pole.</a:t>
            </a:r>
          </a:p>
          <a:p>
            <a:pPr marL="342900" indent="-342900">
              <a:spcBef>
                <a:spcPts val="700"/>
              </a:spcBef>
              <a:buClr>
                <a:srgbClr val="993300"/>
              </a:buClr>
              <a:buSzPct val="50000"/>
              <a:buFont typeface="Monotype Sorts" charset="0"/>
              <a:buChar char="n"/>
            </a:pPr>
            <a:endParaRPr lang="en-US" sz="3400" dirty="0">
              <a:solidFill>
                <a:srgbClr val="010000"/>
              </a:solidFill>
            </a:endParaRPr>
          </a:p>
          <a:p>
            <a:pPr marL="342900" indent="-342900">
              <a:spcBef>
                <a:spcPts val="700"/>
              </a:spcBef>
              <a:buClr>
                <a:srgbClr val="993300"/>
              </a:buClr>
              <a:buSzPct val="50000"/>
              <a:buFont typeface="Monotype Sorts" charset="0"/>
              <a:buChar char="n"/>
            </a:pPr>
            <a:r>
              <a:rPr lang="en-US" sz="3400" dirty="0">
                <a:solidFill>
                  <a:srgbClr val="010000"/>
                </a:solidFill>
              </a:rPr>
              <a:t>A picket holdfast may be used to keep the base of the gin pole from slipping. </a:t>
            </a:r>
          </a:p>
        </p:txBody>
      </p:sp>
      <p:sp>
        <p:nvSpPr>
          <p:cNvPr id="86022"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0E9D25F2-3F4B-4D49-B145-C16441B2D524}" type="slidenum">
              <a:rPr lang="en-US" sz="1800">
                <a:latin typeface="Arial" charset="0"/>
                <a:cs typeface="Arial" charset="0"/>
                <a:sym typeface="Arial" charset="0"/>
              </a:rPr>
              <a:pPr algn="ctr"/>
              <a:t>83</a:t>
            </a:fld>
            <a:endParaRPr lang="en-US" sz="1800">
              <a:latin typeface="Arial" charset="0"/>
              <a:cs typeface="Arial" charset="0"/>
              <a:sym typeface="Arial" charset="0"/>
            </a:endParaRPr>
          </a:p>
        </p:txBody>
      </p:sp>
      <p:pic>
        <p:nvPicPr>
          <p:cNvPr id="86023" name="Picture 7"/>
          <p:cNvPicPr>
            <a:picLocks noChangeAspect="1"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8343900" y="3200400"/>
            <a:ext cx="4102100" cy="3978625"/>
          </a:xfrm>
          <a:prstGeom prst="rect">
            <a:avLst/>
          </a:prstGeom>
          <a:noFill/>
          <a:ln w="38100" cap="flat">
            <a:solidFill>
              <a:schemeClr val="tx1"/>
            </a:solidFill>
            <a:prstDash val="solid"/>
            <a:miter lim="800000"/>
            <a:headEnd/>
            <a:tailEnd/>
          </a:ln>
          <a:effectLst>
            <a:outerShdw blurRad="127000" dist="76199" dir="2700000" algn="ctr" rotWithShape="0">
              <a:srgbClr val="000000">
                <a:alpha val="75000"/>
              </a:srgbClr>
            </a:outerShdw>
          </a:effectLst>
          <a:extLst>
            <a:ext uri="{909E8E84-426E-40dd-AFC4-6F175D3DCCD1}">
              <a14:hiddenFill xmlns:a14="http://schemas.microsoft.com/office/drawing/2010/main" xmlns="">
                <a:solidFill>
                  <a:srgbClr val="FFFFFF"/>
                </a:solidFill>
              </a14:hiddenFill>
            </a:ext>
          </a:extLst>
        </p:spPr>
      </p:pic>
      <p:sp>
        <p:nvSpPr>
          <p:cNvPr id="86024" name="Line 8"/>
          <p:cNvSpPr>
            <a:spLocks noChangeShapeType="1"/>
          </p:cNvSpPr>
          <p:nvPr/>
        </p:nvSpPr>
        <p:spPr bwMode="auto">
          <a:xfrm>
            <a:off x="11633200" y="4648200"/>
            <a:ext cx="50800" cy="3581400"/>
          </a:xfrm>
          <a:prstGeom prst="line">
            <a:avLst/>
          </a:prstGeom>
          <a:noFill/>
          <a:ln w="63500" cap="flat">
            <a:solidFill>
              <a:srgbClr val="D50505"/>
            </a:solidFill>
            <a:prstDash val="solid"/>
            <a:miter lim="800000"/>
            <a:headEnd type="stealth"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0"/>
          </p:nvPr>
        </p:nvSpPr>
        <p:spPr/>
        <p:txBody>
          <a:bodyPr/>
          <a:lstStyle/>
          <a:p>
            <a:fld id="{13227B38-A9A6-2341-9F08-D2F2D4FC8C6B}" type="slidenum">
              <a:rPr lang="en-US"/>
              <a:pPr/>
              <a:t>84</a:t>
            </a:fld>
            <a:endParaRPr lang="en-US"/>
          </a:p>
        </p:txBody>
      </p:sp>
      <p:pic>
        <p:nvPicPr>
          <p:cNvPr id="87041"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87042"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87043"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87044" name="Rectangle 4"/>
          <p:cNvSpPr>
            <a:spLocks noGrp="1" noChangeArrowheads="1"/>
          </p:cNvSpPr>
          <p:nvPr>
            <p:ph type="title"/>
          </p:nvPr>
        </p:nvSpPr>
        <p:spPr>
          <a:ln/>
        </p:spPr>
        <p:txBody>
          <a:bodyPr/>
          <a:lstStyle/>
          <a:p>
            <a:r>
              <a:rPr lang="en-US"/>
              <a:t>Timber Gin Pole</a:t>
            </a:r>
          </a:p>
        </p:txBody>
      </p:sp>
      <p:sp>
        <p:nvSpPr>
          <p:cNvPr id="87045" name="Rectangle 5"/>
          <p:cNvSpPr>
            <a:spLocks noGrp="1" noChangeArrowheads="1"/>
          </p:cNvSpPr>
          <p:nvPr>
            <p:ph type="body" idx="1"/>
          </p:nvPr>
        </p:nvSpPr>
        <p:spPr>
          <a:ln/>
        </p:spPr>
        <p:txBody>
          <a:bodyPr/>
          <a:lstStyle/>
          <a:p>
            <a:pPr marL="342900" indent="-342900">
              <a:spcBef>
                <a:spcPct val="0"/>
              </a:spcBef>
              <a:buClr>
                <a:srgbClr val="993300"/>
              </a:buClr>
              <a:buSzPct val="50000"/>
              <a:buFont typeface="Monotype Sorts" charset="0"/>
              <a:buChar char="n"/>
            </a:pPr>
            <a:r>
              <a:rPr lang="en-US" sz="3600" dirty="0">
                <a:solidFill>
                  <a:schemeClr val="tx1"/>
                </a:solidFill>
              </a:rPr>
              <a:t>Set up the picket holdfast approximately three feet from the base of the gin pole, and tie a rope from the base of the gin pole to the picket. </a:t>
            </a:r>
          </a:p>
          <a:p>
            <a:pPr marL="342900" indent="-342900">
              <a:spcBef>
                <a:spcPts val="700"/>
              </a:spcBef>
              <a:buClr>
                <a:srgbClr val="993300"/>
              </a:buClr>
              <a:buSzPct val="50000"/>
              <a:buFont typeface="Monotype Sorts" charset="0"/>
              <a:buChar char="n"/>
            </a:pPr>
            <a:endParaRPr lang="en-US" sz="3600" dirty="0">
              <a:solidFill>
                <a:schemeClr val="tx1"/>
              </a:solidFill>
            </a:endParaRPr>
          </a:p>
          <a:p>
            <a:pPr marL="342900" indent="-342900">
              <a:spcBef>
                <a:spcPts val="700"/>
              </a:spcBef>
              <a:buClr>
                <a:srgbClr val="993300"/>
              </a:buClr>
              <a:buSzPct val="50000"/>
              <a:buFont typeface="Monotype Sorts" charset="0"/>
              <a:buChar char="n"/>
            </a:pPr>
            <a:r>
              <a:rPr lang="en-US" sz="3600" dirty="0">
                <a:solidFill>
                  <a:srgbClr val="010000"/>
                </a:solidFill>
              </a:rPr>
              <a:t>This holdfast will keep the gin</a:t>
            </a:r>
          </a:p>
          <a:p>
            <a:pPr marL="342900" indent="-342900">
              <a:spcBef>
                <a:spcPts val="700"/>
              </a:spcBef>
              <a:buFont typeface="Arial" charset="0"/>
              <a:buNone/>
            </a:pPr>
            <a:r>
              <a:rPr lang="en-US" sz="3600" dirty="0" smtClean="0">
                <a:solidFill>
                  <a:srgbClr val="010000"/>
                </a:solidFill>
              </a:rPr>
              <a:t>	pole </a:t>
            </a:r>
            <a:r>
              <a:rPr lang="en-US" sz="3600" dirty="0">
                <a:solidFill>
                  <a:srgbClr val="010000"/>
                </a:solidFill>
              </a:rPr>
              <a:t>from skidding while</a:t>
            </a:r>
          </a:p>
          <a:p>
            <a:pPr marL="342900" indent="-342900">
              <a:spcBef>
                <a:spcPts val="700"/>
              </a:spcBef>
              <a:buFont typeface="Arial" charset="0"/>
              <a:buNone/>
            </a:pPr>
            <a:r>
              <a:rPr lang="en-US" sz="3600" dirty="0" smtClean="0">
                <a:solidFill>
                  <a:srgbClr val="010000"/>
                </a:solidFill>
              </a:rPr>
              <a:t>	being </a:t>
            </a:r>
            <a:r>
              <a:rPr lang="en-US" sz="3600" dirty="0">
                <a:solidFill>
                  <a:srgbClr val="010000"/>
                </a:solidFill>
              </a:rPr>
              <a:t>raised and it will hold it</a:t>
            </a:r>
          </a:p>
          <a:p>
            <a:pPr marL="342900" indent="-342900">
              <a:spcBef>
                <a:spcPts val="700"/>
              </a:spcBef>
              <a:buFont typeface="Arial" charset="0"/>
              <a:buNone/>
            </a:pPr>
            <a:r>
              <a:rPr lang="en-US" sz="3600" dirty="0" smtClean="0">
                <a:solidFill>
                  <a:srgbClr val="010000"/>
                </a:solidFill>
              </a:rPr>
              <a:t>	in </a:t>
            </a:r>
            <a:r>
              <a:rPr lang="en-US" sz="3600" dirty="0">
                <a:solidFill>
                  <a:srgbClr val="010000"/>
                </a:solidFill>
              </a:rPr>
              <a:t>place while lifting; or</a:t>
            </a:r>
          </a:p>
          <a:p>
            <a:pPr marL="342900" indent="-342900">
              <a:spcBef>
                <a:spcPts val="700"/>
              </a:spcBef>
              <a:buFont typeface="Arial" charset="0"/>
              <a:buNone/>
            </a:pPr>
            <a:r>
              <a:rPr lang="en-US" sz="3600" dirty="0" smtClean="0">
                <a:solidFill>
                  <a:srgbClr val="010000"/>
                </a:solidFill>
              </a:rPr>
              <a:t>	loosely </a:t>
            </a:r>
            <a:r>
              <a:rPr lang="en-US" sz="3600" dirty="0">
                <a:solidFill>
                  <a:srgbClr val="010000"/>
                </a:solidFill>
              </a:rPr>
              <a:t>lash a picket to </a:t>
            </a:r>
            <a:r>
              <a:rPr lang="en-US" sz="3600" dirty="0" smtClean="0">
                <a:solidFill>
                  <a:srgbClr val="010000"/>
                </a:solidFill>
              </a:rPr>
              <a:t>the	</a:t>
            </a:r>
            <a:endParaRPr lang="en-US" sz="3600" dirty="0">
              <a:solidFill>
                <a:srgbClr val="010000"/>
              </a:solidFill>
            </a:endParaRPr>
          </a:p>
          <a:p>
            <a:pPr marL="342900" indent="-342900">
              <a:spcBef>
                <a:spcPts val="700"/>
              </a:spcBef>
              <a:buFont typeface="Arial" charset="0"/>
              <a:buNone/>
            </a:pPr>
            <a:r>
              <a:rPr lang="en-US" sz="3600" dirty="0" smtClean="0">
                <a:solidFill>
                  <a:srgbClr val="010000"/>
                </a:solidFill>
              </a:rPr>
              <a:t>	base </a:t>
            </a:r>
            <a:r>
              <a:rPr lang="en-US" sz="3600" dirty="0">
                <a:solidFill>
                  <a:srgbClr val="010000"/>
                </a:solidFill>
              </a:rPr>
              <a:t>of the pole and create</a:t>
            </a:r>
          </a:p>
          <a:p>
            <a:pPr marL="342900" indent="-342900">
              <a:spcBef>
                <a:spcPts val="700"/>
              </a:spcBef>
              <a:buFont typeface="Arial" charset="0"/>
              <a:buNone/>
            </a:pPr>
            <a:r>
              <a:rPr lang="en-US" sz="3600" dirty="0" smtClean="0">
                <a:solidFill>
                  <a:srgbClr val="010000"/>
                </a:solidFill>
              </a:rPr>
              <a:t>	a </a:t>
            </a:r>
            <a:r>
              <a:rPr lang="en-US" sz="3600" dirty="0">
                <a:solidFill>
                  <a:srgbClr val="010000"/>
                </a:solidFill>
              </a:rPr>
              <a:t>snatch block sling for the</a:t>
            </a:r>
          </a:p>
          <a:p>
            <a:pPr marL="342900" indent="-342900">
              <a:spcBef>
                <a:spcPts val="700"/>
              </a:spcBef>
              <a:buFont typeface="Arial" charset="0"/>
              <a:buNone/>
            </a:pPr>
            <a:r>
              <a:rPr lang="en-US" sz="3600" dirty="0" smtClean="0">
                <a:solidFill>
                  <a:srgbClr val="010000"/>
                </a:solidFill>
              </a:rPr>
              <a:t>	change </a:t>
            </a:r>
            <a:r>
              <a:rPr lang="en-US" sz="3600" dirty="0">
                <a:solidFill>
                  <a:srgbClr val="010000"/>
                </a:solidFill>
              </a:rPr>
              <a:t>of direction pulley.</a:t>
            </a:r>
          </a:p>
        </p:txBody>
      </p:sp>
      <p:sp>
        <p:nvSpPr>
          <p:cNvPr id="87046"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ED1D32F9-F5F6-1646-9519-DCD37E328142}" type="slidenum">
              <a:rPr lang="en-US" sz="1800">
                <a:latin typeface="Arial" charset="0"/>
                <a:cs typeface="Arial" charset="0"/>
                <a:sym typeface="Arial" charset="0"/>
              </a:rPr>
              <a:pPr algn="ctr"/>
              <a:t>84</a:t>
            </a:fld>
            <a:endParaRPr lang="en-US" sz="1800">
              <a:latin typeface="Arial" charset="0"/>
              <a:cs typeface="Arial" charset="0"/>
              <a:sym typeface="Arial" charset="0"/>
            </a:endParaRPr>
          </a:p>
        </p:txBody>
      </p:sp>
      <p:pic>
        <p:nvPicPr>
          <p:cNvPr id="87047" name="Picture 7"/>
          <p:cNvPicPr>
            <a:picLocks noChangeAspect="1"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8686800" y="4508500"/>
            <a:ext cx="3797300" cy="3683000"/>
          </a:xfrm>
          <a:prstGeom prst="rect">
            <a:avLst/>
          </a:prstGeom>
          <a:noFill/>
          <a:ln w="38100" cap="flat">
            <a:solidFill>
              <a:schemeClr val="tx1"/>
            </a:solidFill>
            <a:prstDash val="solid"/>
            <a:miter lim="800000"/>
            <a:headEnd/>
            <a:tailEnd/>
          </a:ln>
          <a:effectLst>
            <a:outerShdw blurRad="127000" dist="76199" dir="2700000" algn="ctr" rotWithShape="0">
              <a:srgbClr val="000000">
                <a:alpha val="75000"/>
              </a:srgbClr>
            </a:outerShdw>
          </a:effectLst>
          <a:extLst>
            <a:ext uri="{909E8E84-426E-40dd-AFC4-6F175D3DCCD1}">
              <a14:hiddenFill xmlns:a14="http://schemas.microsoft.com/office/drawing/2010/main" xmlns="">
                <a:solidFill>
                  <a:srgbClr val="FFFFFF"/>
                </a:solidFill>
              </a14:hiddenFill>
            </a:ext>
          </a:extLst>
        </p:spPr>
      </p:pic>
      <p:sp>
        <p:nvSpPr>
          <p:cNvPr id="87048" name="Line 8"/>
          <p:cNvSpPr>
            <a:spLocks noChangeShapeType="1"/>
          </p:cNvSpPr>
          <p:nvPr/>
        </p:nvSpPr>
        <p:spPr bwMode="auto">
          <a:xfrm>
            <a:off x="10845800" y="6477000"/>
            <a:ext cx="12700" cy="2870200"/>
          </a:xfrm>
          <a:prstGeom prst="line">
            <a:avLst/>
          </a:prstGeom>
          <a:noFill/>
          <a:ln w="63500" cap="flat">
            <a:solidFill>
              <a:srgbClr val="D50505"/>
            </a:solidFill>
            <a:prstDash val="solid"/>
            <a:miter lim="800000"/>
            <a:headEnd type="stealth"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p:cNvSpPr>
            <a:spLocks noGrp="1"/>
          </p:cNvSpPr>
          <p:nvPr>
            <p:ph type="sldNum" sz="quarter" idx="10"/>
          </p:nvPr>
        </p:nvSpPr>
        <p:spPr/>
        <p:txBody>
          <a:bodyPr/>
          <a:lstStyle/>
          <a:p>
            <a:fld id="{4A069436-9CDA-4248-9ADF-7CA339C060A8}" type="slidenum">
              <a:rPr lang="en-US"/>
              <a:pPr/>
              <a:t>85</a:t>
            </a:fld>
            <a:endParaRPr lang="en-US"/>
          </a:p>
        </p:txBody>
      </p:sp>
      <p:pic>
        <p:nvPicPr>
          <p:cNvPr id="88065"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88066"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88067"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88068" name="Rectangle 4"/>
          <p:cNvSpPr>
            <a:spLocks noGrp="1" noChangeArrowheads="1"/>
          </p:cNvSpPr>
          <p:nvPr>
            <p:ph type="title"/>
          </p:nvPr>
        </p:nvSpPr>
        <p:spPr>
          <a:ln/>
        </p:spPr>
        <p:txBody>
          <a:bodyPr/>
          <a:lstStyle/>
          <a:p>
            <a:r>
              <a:rPr lang="en-US"/>
              <a:t>Timber Gin Pole</a:t>
            </a:r>
          </a:p>
        </p:txBody>
      </p:sp>
      <p:sp>
        <p:nvSpPr>
          <p:cNvPr id="88069" name="Rectangle 5"/>
          <p:cNvSpPr>
            <a:spLocks noGrp="1" noChangeArrowheads="1"/>
          </p:cNvSpPr>
          <p:nvPr>
            <p:ph type="body" idx="1"/>
          </p:nvPr>
        </p:nvSpPr>
        <p:spPr>
          <a:xfrm>
            <a:off x="2222500" y="1460500"/>
            <a:ext cx="10464800" cy="5207000"/>
          </a:xfrm>
          <a:ln/>
        </p:spPr>
        <p:txBody>
          <a:bodyPr/>
          <a:lstStyle/>
          <a:p>
            <a:pPr marL="342900" indent="-342900">
              <a:spcBef>
                <a:spcPct val="0"/>
              </a:spcBef>
              <a:buClr>
                <a:srgbClr val="993300"/>
              </a:buClr>
              <a:buSzPct val="50000"/>
              <a:buFont typeface="Monotype Sorts" charset="0"/>
              <a:buChar char="n"/>
            </a:pPr>
            <a:r>
              <a:rPr lang="en-US" sz="3600">
                <a:solidFill>
                  <a:schemeClr val="tx1"/>
                </a:solidFill>
              </a:rPr>
              <a:t>The initial luff should not be over one-fifth the height of the gin pole while the maximum luff should not be over one-third the height of the gin pole.</a:t>
            </a:r>
          </a:p>
          <a:p>
            <a:pPr marL="742950" lvl="1" indent="-285750">
              <a:spcBef>
                <a:spcPts val="600"/>
              </a:spcBef>
              <a:buClr>
                <a:srgbClr val="010000"/>
              </a:buClr>
              <a:buSzPct val="100000"/>
              <a:buFont typeface="Arial" charset="0"/>
              <a:buChar char="–"/>
            </a:pPr>
            <a:r>
              <a:rPr lang="en-US" sz="3600">
                <a:solidFill>
                  <a:schemeClr val="tx1"/>
                </a:solidFill>
              </a:rPr>
              <a:t>The side guy lines and the fore and aft guy lines are secured to a holdfast or picket anchoring system with a round turn and two half hitches after the desired luff has been obtained.</a:t>
            </a:r>
          </a:p>
        </p:txBody>
      </p:sp>
      <p:sp>
        <p:nvSpPr>
          <p:cNvPr id="88070"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5B52BB39-9E54-CE48-AD83-56A475DE2DD5}" type="slidenum">
              <a:rPr lang="en-US" sz="1800">
                <a:latin typeface="Arial" charset="0"/>
                <a:cs typeface="Arial" charset="0"/>
                <a:sym typeface="Arial" charset="0"/>
              </a:rPr>
              <a:pPr algn="ctr"/>
              <a:t>85</a:t>
            </a:fld>
            <a:endParaRPr lang="en-US" sz="1800">
              <a:latin typeface="Arial" charset="0"/>
              <a:cs typeface="Arial" charset="0"/>
              <a:sym typeface="Arial" charset="0"/>
            </a:endParaRPr>
          </a:p>
        </p:txBody>
      </p:sp>
      <p:pic>
        <p:nvPicPr>
          <p:cNvPr id="88071" name="Picture 7"/>
          <p:cNvPicPr>
            <a:picLocks noChangeAspect="1"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5359400" y="6129338"/>
            <a:ext cx="4826000" cy="3217862"/>
          </a:xfrm>
          <a:prstGeom prst="rect">
            <a:avLst/>
          </a:prstGeom>
          <a:noFill/>
          <a:ln w="38100" cap="flat">
            <a:solidFill>
              <a:schemeClr val="tx1"/>
            </a:solidFill>
            <a:prstDash val="solid"/>
            <a:miter lim="800000"/>
            <a:headEnd/>
            <a:tailEnd/>
          </a:ln>
          <a:effectLst>
            <a:outerShdw blurRad="127000" dist="76199" dir="2700000" algn="ctr" rotWithShape="0">
              <a:srgbClr val="000000">
                <a:alpha val="75000"/>
              </a:srgbClr>
            </a:outerShdw>
          </a:effectLst>
          <a:extLst>
            <a:ext uri="{909E8E84-426E-40dd-AFC4-6F175D3DCCD1}">
              <a14:hiddenFill xmlns:a14="http://schemas.microsoft.com/office/drawing/2010/main" xmlns="">
                <a:solidFill>
                  <a:srgbClr val="FFFFFF"/>
                </a:solidFill>
              </a14:hiddenFill>
            </a:ext>
          </a:extLst>
        </p:spPr>
      </p:pic>
      <p:sp>
        <p:nvSpPr>
          <p:cNvPr id="88072" name="Line 8"/>
          <p:cNvSpPr>
            <a:spLocks noChangeShapeType="1"/>
          </p:cNvSpPr>
          <p:nvPr/>
        </p:nvSpPr>
        <p:spPr bwMode="auto">
          <a:xfrm>
            <a:off x="7175500" y="8153400"/>
            <a:ext cx="0" cy="1473200"/>
          </a:xfrm>
          <a:prstGeom prst="line">
            <a:avLst/>
          </a:prstGeom>
          <a:noFill/>
          <a:ln w="63500" cap="flat">
            <a:solidFill>
              <a:srgbClr val="D50505"/>
            </a:solidFill>
            <a:prstDash val="solid"/>
            <a:miter lim="800000"/>
            <a:headEnd type="stealth"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88073" name="Line 9"/>
          <p:cNvSpPr>
            <a:spLocks noChangeShapeType="1"/>
          </p:cNvSpPr>
          <p:nvPr/>
        </p:nvSpPr>
        <p:spPr bwMode="auto">
          <a:xfrm flipH="1">
            <a:off x="4533900" y="8661400"/>
            <a:ext cx="1765300" cy="0"/>
          </a:xfrm>
          <a:prstGeom prst="line">
            <a:avLst/>
          </a:prstGeom>
          <a:noFill/>
          <a:ln w="63500" cap="flat">
            <a:solidFill>
              <a:srgbClr val="D50505"/>
            </a:solidFill>
            <a:prstDash val="solid"/>
            <a:miter lim="800000"/>
            <a:headEnd type="stealth"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D7C85B56-9E08-E04D-AB86-CB1A99CF6A34}" type="slidenum">
              <a:rPr lang="en-US"/>
              <a:pPr/>
              <a:t>86</a:t>
            </a:fld>
            <a:endParaRPr lang="en-US"/>
          </a:p>
        </p:txBody>
      </p:sp>
      <p:pic>
        <p:nvPicPr>
          <p:cNvPr id="89089"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89090"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89091"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89092" name="Rectangle 4"/>
          <p:cNvSpPr>
            <a:spLocks noGrp="1" noChangeArrowheads="1"/>
          </p:cNvSpPr>
          <p:nvPr>
            <p:ph type="title"/>
          </p:nvPr>
        </p:nvSpPr>
        <p:spPr>
          <a:ln/>
        </p:spPr>
        <p:txBody>
          <a:bodyPr/>
          <a:lstStyle/>
          <a:p>
            <a:r>
              <a:rPr lang="en-US"/>
              <a:t>Timber Gin Pole</a:t>
            </a:r>
          </a:p>
        </p:txBody>
      </p:sp>
      <p:sp>
        <p:nvSpPr>
          <p:cNvPr id="89093" name="Rectangle 5"/>
          <p:cNvSpPr>
            <a:spLocks noGrp="1" noChangeArrowheads="1"/>
          </p:cNvSpPr>
          <p:nvPr>
            <p:ph type="body" idx="1"/>
          </p:nvPr>
        </p:nvSpPr>
        <p:spPr>
          <a:ln/>
        </p:spPr>
        <p:txBody>
          <a:bodyPr/>
          <a:lstStyle/>
          <a:p>
            <a:pPr marL="342900" indent="-342900">
              <a:spcBef>
                <a:spcPct val="0"/>
              </a:spcBef>
              <a:buClr>
                <a:srgbClr val="993300"/>
              </a:buClr>
              <a:buSzPct val="50000"/>
              <a:buFont typeface="Monotype Sorts" charset="0"/>
              <a:buChar char="n"/>
            </a:pPr>
            <a:r>
              <a:rPr lang="en-US" sz="3600">
                <a:solidFill>
                  <a:schemeClr val="tx1"/>
                </a:solidFill>
              </a:rPr>
              <a:t>A change of direction sling is lashed near the ground of the gin pole. </a:t>
            </a:r>
          </a:p>
          <a:p>
            <a:pPr marL="742950" lvl="1" indent="-285750">
              <a:spcBef>
                <a:spcPts val="600"/>
              </a:spcBef>
              <a:buClr>
                <a:srgbClr val="010000"/>
              </a:buClr>
              <a:buSzPct val="100000"/>
              <a:buFont typeface="Arial" charset="0"/>
              <a:buChar char="–"/>
            </a:pPr>
            <a:r>
              <a:rPr lang="en-US" sz="3600">
                <a:solidFill>
                  <a:schemeClr val="tx1"/>
                </a:solidFill>
              </a:rPr>
              <a:t>Secure an appropriate anchor sling system to the bottom of the gin pole so it does not slip up when loaded, creating a secondary change of direction point, a wedge or 2" x 4" block can be attached above the sling to prevent slippage.</a:t>
            </a:r>
          </a:p>
          <a:p>
            <a:pPr marL="742950" lvl="1" indent="-285750">
              <a:spcBef>
                <a:spcPts val="600"/>
              </a:spcBef>
              <a:buClr>
                <a:srgbClr val="010000"/>
              </a:buClr>
              <a:buSzPct val="100000"/>
              <a:buFont typeface="Arial" charset="0"/>
              <a:buChar char="–"/>
            </a:pPr>
            <a:r>
              <a:rPr lang="en-US" sz="3600">
                <a:solidFill>
                  <a:srgbClr val="010000"/>
                </a:solidFill>
              </a:rPr>
              <a:t>Attach the change of direction pulley with the fall line being hauled in the same direction as the initial luff, this will cause the base of the gin pole to dig in, rather than slip.</a:t>
            </a:r>
          </a:p>
        </p:txBody>
      </p:sp>
      <p:sp>
        <p:nvSpPr>
          <p:cNvPr id="89094"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C8D7440E-7961-DE43-A758-5923C86177CF}" type="slidenum">
              <a:rPr lang="en-US" sz="1800">
                <a:latin typeface="Arial" charset="0"/>
                <a:cs typeface="Arial" charset="0"/>
                <a:sym typeface="Arial" charset="0"/>
              </a:rPr>
              <a:pPr algn="ctr"/>
              <a:t>86</a:t>
            </a:fld>
            <a:endParaRPr lang="en-US" sz="1800">
              <a:latin typeface="Arial" charset="0"/>
              <a:cs typeface="Arial" charset="0"/>
              <a:sym typeface="Arial" charset="0"/>
            </a:endParaRP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4137603A-E197-7D40-ACB6-61E8F1C2E6AE}" type="slidenum">
              <a:rPr lang="en-US"/>
              <a:pPr/>
              <a:t>87</a:t>
            </a:fld>
            <a:endParaRPr lang="en-US"/>
          </a:p>
        </p:txBody>
      </p:sp>
      <p:pic>
        <p:nvPicPr>
          <p:cNvPr id="90113"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90114"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90115"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90116" name="Rectangle 4"/>
          <p:cNvSpPr>
            <a:spLocks noGrp="1" noChangeArrowheads="1"/>
          </p:cNvSpPr>
          <p:nvPr>
            <p:ph type="title"/>
          </p:nvPr>
        </p:nvSpPr>
        <p:spPr>
          <a:ln/>
        </p:spPr>
        <p:txBody>
          <a:bodyPr/>
          <a:lstStyle/>
          <a:p>
            <a:r>
              <a:rPr lang="en-US"/>
              <a:t>Timber Jib Arm</a:t>
            </a:r>
          </a:p>
        </p:txBody>
      </p:sp>
      <p:sp>
        <p:nvSpPr>
          <p:cNvPr id="90117" name="Rectangle 5"/>
          <p:cNvSpPr>
            <a:spLocks noGrp="1" noChangeArrowheads="1"/>
          </p:cNvSpPr>
          <p:nvPr>
            <p:ph type="body" idx="1"/>
          </p:nvPr>
        </p:nvSpPr>
        <p:spPr>
          <a:xfrm>
            <a:off x="2222500" y="1460500"/>
            <a:ext cx="6934200" cy="7556500"/>
          </a:xfrm>
          <a:ln/>
        </p:spPr>
        <p:txBody>
          <a:bodyPr/>
          <a:lstStyle/>
          <a:p>
            <a:pPr marL="342900" indent="-342900">
              <a:spcBef>
                <a:spcPct val="0"/>
              </a:spcBef>
              <a:buClr>
                <a:srgbClr val="993300"/>
              </a:buClr>
              <a:buSzPct val="50000"/>
              <a:buFont typeface="Monotype Sorts" charset="0"/>
              <a:buChar char="n"/>
            </a:pPr>
            <a:r>
              <a:rPr lang="en-US" sz="3600">
                <a:solidFill>
                  <a:srgbClr val="010000"/>
                </a:solidFill>
              </a:rPr>
              <a:t>Constructing a timber jib arm.</a:t>
            </a:r>
          </a:p>
          <a:p>
            <a:pPr marL="742950" lvl="1" indent="-285750">
              <a:spcBef>
                <a:spcPts val="600"/>
              </a:spcBef>
              <a:buClr>
                <a:srgbClr val="010000"/>
              </a:buClr>
              <a:buSzPct val="100000"/>
              <a:buFont typeface="Arial" charset="0"/>
              <a:buChar char="–"/>
            </a:pPr>
            <a:r>
              <a:rPr lang="en-US" sz="3600">
                <a:solidFill>
                  <a:schemeClr val="tx1"/>
                </a:solidFill>
              </a:rPr>
              <a:t>One end is anchored down and the other end projects over a support no more than 12</a:t>
            </a:r>
            <a:r>
              <a:rPr lang="ja-JP" altLang="en-US" sz="3600">
                <a:solidFill>
                  <a:schemeClr val="tx1"/>
                </a:solidFill>
                <a:latin typeface="Arial"/>
              </a:rPr>
              <a:t>”</a:t>
            </a:r>
            <a:r>
              <a:rPr lang="en-US" sz="3600">
                <a:solidFill>
                  <a:schemeClr val="tx1"/>
                </a:solidFill>
              </a:rPr>
              <a:t> to 18</a:t>
            </a:r>
            <a:r>
              <a:rPr lang="ja-JP" altLang="en-US" sz="3600">
                <a:solidFill>
                  <a:schemeClr val="tx1"/>
                </a:solidFill>
                <a:latin typeface="Arial"/>
              </a:rPr>
              <a:t>”</a:t>
            </a:r>
            <a:r>
              <a:rPr lang="en-US" sz="3600">
                <a:solidFill>
                  <a:schemeClr val="tx1"/>
                </a:solidFill>
              </a:rPr>
              <a:t>.</a:t>
            </a:r>
          </a:p>
          <a:p>
            <a:pPr marL="742950" lvl="1" indent="-285750">
              <a:spcBef>
                <a:spcPts val="600"/>
              </a:spcBef>
              <a:buClr>
                <a:srgbClr val="010000"/>
              </a:buClr>
              <a:buSzPct val="100000"/>
              <a:buFont typeface="Arial" charset="0"/>
              <a:buChar char="–"/>
            </a:pPr>
            <a:r>
              <a:rPr lang="en-US" sz="3600">
                <a:solidFill>
                  <a:srgbClr val="010000"/>
                </a:solidFill>
              </a:rPr>
              <a:t>This system allows objects to be lowered or raised using a mechanical advantage system capable of controlling the load.</a:t>
            </a:r>
          </a:p>
        </p:txBody>
      </p:sp>
      <p:sp>
        <p:nvSpPr>
          <p:cNvPr id="90118"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5D0D2823-5590-264A-95E2-16AAA3A868AB}" type="slidenum">
              <a:rPr lang="en-US" sz="1800">
                <a:latin typeface="Arial" charset="0"/>
                <a:cs typeface="Arial" charset="0"/>
                <a:sym typeface="Arial" charset="0"/>
              </a:rPr>
              <a:pPr algn="ctr"/>
              <a:t>87</a:t>
            </a:fld>
            <a:endParaRPr lang="en-US" sz="1800">
              <a:latin typeface="Arial" charset="0"/>
              <a:cs typeface="Arial" charset="0"/>
              <a:sym typeface="Arial" charset="0"/>
            </a:endParaRPr>
          </a:p>
        </p:txBody>
      </p:sp>
      <p:pic>
        <p:nvPicPr>
          <p:cNvPr id="90119" name="Picture 7"/>
          <p:cNvPicPr>
            <a:picLocks noChangeAspect="1"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9385300" y="1624013"/>
            <a:ext cx="3302000" cy="7177087"/>
          </a:xfrm>
          <a:prstGeom prst="rect">
            <a:avLst/>
          </a:prstGeom>
          <a:noFill/>
          <a:ln w="38100" cap="flat">
            <a:solidFill>
              <a:schemeClr val="tx1"/>
            </a:solidFill>
            <a:prstDash val="solid"/>
            <a:miter lim="800000"/>
            <a:headEnd/>
            <a:tailEnd/>
          </a:ln>
          <a:effectLst>
            <a:outerShdw blurRad="127000" dist="76199" dir="2700000" algn="ctr" rotWithShape="0">
              <a:srgbClr val="000000">
                <a:alpha val="75000"/>
              </a:srgbClr>
            </a:outerShdw>
          </a:effectLst>
          <a:extLst>
            <a:ext uri="{909E8E84-426E-40dd-AFC4-6F175D3DCCD1}">
              <a14:hiddenFill xmlns:a14="http://schemas.microsoft.com/office/drawing/2010/main" xmlns="">
                <a:solidFill>
                  <a:srgbClr val="FFFFFF"/>
                </a:solidFill>
              </a14:hiddenFill>
            </a:ext>
          </a:extLst>
        </p:spPr>
      </p:pic>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429975F0-A105-A34F-A078-651560C3E2B7}" type="slidenum">
              <a:rPr lang="en-US"/>
              <a:pPr/>
              <a:t>88</a:t>
            </a:fld>
            <a:endParaRPr lang="en-US"/>
          </a:p>
        </p:txBody>
      </p:sp>
      <p:pic>
        <p:nvPicPr>
          <p:cNvPr id="91137"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91138"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91139"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91140" name="Rectangle 4"/>
          <p:cNvSpPr>
            <a:spLocks noGrp="1" noChangeArrowheads="1"/>
          </p:cNvSpPr>
          <p:nvPr>
            <p:ph type="title"/>
          </p:nvPr>
        </p:nvSpPr>
        <p:spPr>
          <a:ln/>
        </p:spPr>
        <p:txBody>
          <a:bodyPr/>
          <a:lstStyle/>
          <a:p>
            <a:r>
              <a:rPr lang="en-US"/>
              <a:t>Timber Jib Arm</a:t>
            </a:r>
          </a:p>
        </p:txBody>
      </p:sp>
      <p:sp>
        <p:nvSpPr>
          <p:cNvPr id="91141" name="Rectangle 5"/>
          <p:cNvSpPr>
            <a:spLocks noGrp="1" noChangeArrowheads="1"/>
          </p:cNvSpPr>
          <p:nvPr>
            <p:ph type="body" idx="1"/>
          </p:nvPr>
        </p:nvSpPr>
        <p:spPr>
          <a:ln/>
        </p:spPr>
        <p:txBody>
          <a:bodyPr/>
          <a:lstStyle/>
          <a:p>
            <a:pPr marL="342900" indent="-342900">
              <a:spcBef>
                <a:spcPct val="0"/>
              </a:spcBef>
              <a:buClr>
                <a:srgbClr val="993300"/>
              </a:buClr>
              <a:buSzPct val="50000"/>
              <a:buFont typeface="Monotype Sorts" charset="0"/>
              <a:buChar char="n"/>
            </a:pPr>
            <a:r>
              <a:rPr lang="en-US" sz="3600" dirty="0">
                <a:solidFill>
                  <a:schemeClr val="tx1"/>
                </a:solidFill>
              </a:rPr>
              <a:t>The actual method of supporting or arranging the jib arm depends on the condition under which it is erected.  </a:t>
            </a:r>
          </a:p>
          <a:p>
            <a:pPr marL="342900" indent="-342900">
              <a:spcBef>
                <a:spcPts val="700"/>
              </a:spcBef>
              <a:buClr>
                <a:srgbClr val="993300"/>
              </a:buClr>
              <a:buSzPct val="50000"/>
              <a:buFont typeface="Monotype Sorts" charset="0"/>
              <a:buChar char="n"/>
            </a:pPr>
            <a:endParaRPr lang="en-US" sz="3600" dirty="0" smtClean="0">
              <a:solidFill>
                <a:schemeClr val="tx1"/>
              </a:solidFill>
            </a:endParaRPr>
          </a:p>
          <a:p>
            <a:pPr marL="342900" indent="-342900">
              <a:spcBef>
                <a:spcPts val="700"/>
              </a:spcBef>
              <a:buClr>
                <a:srgbClr val="993300"/>
              </a:buClr>
              <a:buSzPct val="50000"/>
              <a:buFont typeface="Monotype Sorts" charset="0"/>
              <a:buChar char="n"/>
            </a:pPr>
            <a:r>
              <a:rPr lang="en-US" sz="3600" dirty="0" smtClean="0">
                <a:solidFill>
                  <a:schemeClr val="tx1"/>
                </a:solidFill>
              </a:rPr>
              <a:t>It </a:t>
            </a:r>
            <a:r>
              <a:rPr lang="en-US" sz="3600" dirty="0">
                <a:solidFill>
                  <a:schemeClr val="tx1"/>
                </a:solidFill>
              </a:rPr>
              <a:t>may be projected over a windowsill, resting on a piece of timber to distribute the load, with the jib arm kept in position by pads, or blocks at either side. </a:t>
            </a:r>
          </a:p>
          <a:p>
            <a:pPr marL="342900" indent="-342900">
              <a:spcBef>
                <a:spcPts val="700"/>
              </a:spcBef>
              <a:buClr>
                <a:srgbClr val="993300"/>
              </a:buClr>
              <a:buSzPct val="50000"/>
              <a:buFont typeface="Monotype Sorts" charset="0"/>
              <a:buChar char="n"/>
            </a:pPr>
            <a:endParaRPr lang="en-US" sz="3600" dirty="0" smtClean="0">
              <a:solidFill>
                <a:srgbClr val="010000"/>
              </a:solidFill>
            </a:endParaRPr>
          </a:p>
          <a:p>
            <a:pPr marL="342900" indent="-342900">
              <a:spcBef>
                <a:spcPts val="700"/>
              </a:spcBef>
              <a:buClr>
                <a:srgbClr val="993300"/>
              </a:buClr>
              <a:buSzPct val="50000"/>
              <a:buFont typeface="Monotype Sorts" charset="0"/>
              <a:buChar char="n"/>
            </a:pPr>
            <a:r>
              <a:rPr lang="en-US" sz="3600" dirty="0" smtClean="0">
                <a:solidFill>
                  <a:srgbClr val="010000"/>
                </a:solidFill>
              </a:rPr>
              <a:t>The </a:t>
            </a:r>
            <a:r>
              <a:rPr lang="en-US" sz="3600" dirty="0">
                <a:solidFill>
                  <a:srgbClr val="010000"/>
                </a:solidFill>
              </a:rPr>
              <a:t>jib arm may be supported on an A-frame.</a:t>
            </a:r>
          </a:p>
        </p:txBody>
      </p:sp>
      <p:sp>
        <p:nvSpPr>
          <p:cNvPr id="91142"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4C30D13B-765E-5A4E-A531-DD8BEC13E837}" type="slidenum">
              <a:rPr lang="en-US" sz="1800">
                <a:latin typeface="Arial" charset="0"/>
                <a:cs typeface="Arial" charset="0"/>
                <a:sym typeface="Arial" charset="0"/>
              </a:rPr>
              <a:pPr algn="ctr"/>
              <a:t>88</a:t>
            </a:fld>
            <a:endParaRPr lang="en-US" sz="1800">
              <a:latin typeface="Arial" charset="0"/>
              <a:cs typeface="Arial" charset="0"/>
              <a:sym typeface="Arial" charset="0"/>
            </a:endParaRP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F68FF272-C5BB-3844-B39D-30050350F6E4}" type="slidenum">
              <a:rPr lang="en-US"/>
              <a:pPr/>
              <a:t>89</a:t>
            </a:fld>
            <a:endParaRPr lang="en-US"/>
          </a:p>
        </p:txBody>
      </p:sp>
      <p:pic>
        <p:nvPicPr>
          <p:cNvPr id="92161"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92162"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92163"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92164" name="Rectangle 4"/>
          <p:cNvSpPr>
            <a:spLocks noGrp="1" noChangeArrowheads="1"/>
          </p:cNvSpPr>
          <p:nvPr>
            <p:ph type="title"/>
          </p:nvPr>
        </p:nvSpPr>
        <p:spPr>
          <a:ln/>
        </p:spPr>
        <p:txBody>
          <a:bodyPr/>
          <a:lstStyle/>
          <a:p>
            <a:r>
              <a:rPr lang="en-US"/>
              <a:t>Timber Jib Arm</a:t>
            </a:r>
          </a:p>
        </p:txBody>
      </p:sp>
      <p:sp>
        <p:nvSpPr>
          <p:cNvPr id="92165" name="Rectangle 5"/>
          <p:cNvSpPr>
            <a:spLocks noGrp="1" noChangeArrowheads="1"/>
          </p:cNvSpPr>
          <p:nvPr>
            <p:ph type="body" idx="1"/>
          </p:nvPr>
        </p:nvSpPr>
        <p:spPr>
          <a:xfrm>
            <a:off x="2222500" y="1460500"/>
            <a:ext cx="10464800" cy="6921500"/>
          </a:xfrm>
          <a:ln/>
        </p:spPr>
        <p:txBody>
          <a:bodyPr/>
          <a:lstStyle/>
          <a:p>
            <a:pPr marL="342900" indent="-342900">
              <a:spcBef>
                <a:spcPct val="0"/>
              </a:spcBef>
              <a:buClr>
                <a:srgbClr val="993300"/>
              </a:buClr>
              <a:buSzPct val="50000"/>
              <a:buFont typeface="Monotype Sorts" charset="0"/>
              <a:buChar char="n"/>
            </a:pPr>
            <a:r>
              <a:rPr lang="en-US" sz="3600" dirty="0">
                <a:solidFill>
                  <a:schemeClr val="tx1"/>
                </a:solidFill>
              </a:rPr>
              <a:t>In all cases safety must be observed both in respect to the jib arm itself and the structure from which the rigging derives its support; especially where buildings have been damaged. </a:t>
            </a:r>
          </a:p>
          <a:p>
            <a:pPr marL="342900" indent="-342900">
              <a:spcBef>
                <a:spcPts val="700"/>
              </a:spcBef>
              <a:buClr>
                <a:srgbClr val="993300"/>
              </a:buClr>
              <a:buSzPct val="50000"/>
              <a:buFont typeface="Monotype Sorts" charset="0"/>
              <a:buChar char="n"/>
            </a:pPr>
            <a:endParaRPr lang="en-US" sz="3600" dirty="0">
              <a:solidFill>
                <a:schemeClr val="tx1"/>
              </a:solidFill>
            </a:endParaRPr>
          </a:p>
          <a:p>
            <a:pPr marL="342900" indent="-342900">
              <a:spcBef>
                <a:spcPts val="700"/>
              </a:spcBef>
              <a:buClr>
                <a:srgbClr val="993300"/>
              </a:buClr>
              <a:buSzPct val="50000"/>
              <a:buFont typeface="Monotype Sorts" charset="0"/>
              <a:buChar char="n"/>
            </a:pPr>
            <a:r>
              <a:rPr lang="en-US" sz="3600" smtClean="0">
                <a:solidFill>
                  <a:srgbClr val="010000"/>
                </a:solidFill>
              </a:rPr>
              <a:t>A sound windowsill does </a:t>
            </a:r>
            <a:r>
              <a:rPr lang="en-US" sz="3600" dirty="0">
                <a:solidFill>
                  <a:srgbClr val="010000"/>
                </a:solidFill>
              </a:rPr>
              <a:t>not necessarily mean that there is a sound wall beneath </a:t>
            </a:r>
            <a:r>
              <a:rPr lang="en-US" sz="3600" dirty="0" smtClean="0">
                <a:solidFill>
                  <a:srgbClr val="010000"/>
                </a:solidFill>
              </a:rPr>
              <a:t>the windowsill.</a:t>
            </a:r>
            <a:endParaRPr lang="en-US" sz="3600" dirty="0">
              <a:solidFill>
                <a:srgbClr val="010000"/>
              </a:solidFill>
            </a:endParaRPr>
          </a:p>
          <a:p>
            <a:pPr marL="342900" indent="-342900">
              <a:spcBef>
                <a:spcPts val="700"/>
              </a:spcBef>
              <a:buClr>
                <a:srgbClr val="993300"/>
              </a:buClr>
              <a:buSzPct val="50000"/>
              <a:buFont typeface="Monotype Sorts" charset="0"/>
              <a:buChar char="n"/>
            </a:pPr>
            <a:endParaRPr lang="en-US" sz="3600" dirty="0">
              <a:solidFill>
                <a:srgbClr val="010000"/>
              </a:solidFill>
            </a:endParaRPr>
          </a:p>
          <a:p>
            <a:pPr marL="342900" indent="-342900">
              <a:spcBef>
                <a:spcPts val="700"/>
              </a:spcBef>
              <a:buClr>
                <a:srgbClr val="993300"/>
              </a:buClr>
              <a:buSzPct val="50000"/>
              <a:buFont typeface="Monotype Sorts" charset="0"/>
              <a:buChar char="n"/>
            </a:pPr>
            <a:r>
              <a:rPr lang="en-US" sz="3600" dirty="0">
                <a:solidFill>
                  <a:srgbClr val="010000"/>
                </a:solidFill>
              </a:rPr>
              <a:t>The tail of the jib should be lashed down with round lashing or square lashing, according to the facilities available. </a:t>
            </a:r>
          </a:p>
        </p:txBody>
      </p:sp>
      <p:sp>
        <p:nvSpPr>
          <p:cNvPr id="92166"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A5D7D6AE-2EC8-C54C-9AE2-E80419CFA6CB}" type="slidenum">
              <a:rPr lang="en-US" sz="1800">
                <a:latin typeface="Arial" charset="0"/>
                <a:cs typeface="Arial" charset="0"/>
                <a:sym typeface="Arial" charset="0"/>
              </a:rPr>
              <a:pPr algn="ctr"/>
              <a:t>89</a:t>
            </a:fld>
            <a:endParaRPr lang="en-US" sz="1800">
              <a:latin typeface="Arial" charset="0"/>
              <a:cs typeface="Arial" charset="0"/>
              <a:sym typeface="Arial" charset="0"/>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p:cNvSpPr>
            <a:spLocks noGrp="1"/>
          </p:cNvSpPr>
          <p:nvPr>
            <p:ph type="sldNum" sz="quarter" idx="10"/>
          </p:nvPr>
        </p:nvSpPr>
        <p:spPr/>
        <p:txBody>
          <a:bodyPr/>
          <a:lstStyle/>
          <a:p>
            <a:fld id="{2D52B992-7236-8A4B-B761-CE1AB23E2376}" type="slidenum">
              <a:rPr lang="en-US"/>
              <a:pPr/>
              <a:t>9</a:t>
            </a:fld>
            <a:endParaRPr lang="en-US"/>
          </a:p>
        </p:txBody>
      </p:sp>
      <p:pic>
        <p:nvPicPr>
          <p:cNvPr id="10241"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10242"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10243"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0244" name="Rectangle 4"/>
          <p:cNvSpPr>
            <a:spLocks noGrp="1" noChangeArrowheads="1"/>
          </p:cNvSpPr>
          <p:nvPr>
            <p:ph type="title"/>
          </p:nvPr>
        </p:nvSpPr>
        <p:spPr>
          <a:ln/>
        </p:spPr>
        <p:txBody>
          <a:bodyPr/>
          <a:lstStyle/>
          <a:p>
            <a:r>
              <a:rPr lang="en-US"/>
              <a:t>Parts of a Ladder</a:t>
            </a:r>
          </a:p>
        </p:txBody>
      </p:sp>
      <p:sp>
        <p:nvSpPr>
          <p:cNvPr id="10245" name="Rectangle 5"/>
          <p:cNvSpPr>
            <a:spLocks noGrp="1" noChangeArrowheads="1"/>
          </p:cNvSpPr>
          <p:nvPr>
            <p:ph type="body" idx="1"/>
          </p:nvPr>
        </p:nvSpPr>
        <p:spPr>
          <a:ln/>
        </p:spPr>
        <p:txBody>
          <a:bodyPr/>
          <a:lstStyle/>
          <a:p>
            <a:pPr marL="342900" indent="-342900">
              <a:spcBef>
                <a:spcPct val="0"/>
              </a:spcBef>
              <a:buClr>
                <a:srgbClr val="993300"/>
              </a:buClr>
              <a:buSzPct val="50000"/>
              <a:buFont typeface="Monotype Sorts" charset="0"/>
              <a:buChar char="n"/>
            </a:pPr>
            <a:r>
              <a:rPr lang="en-US">
                <a:solidFill>
                  <a:srgbClr val="010000"/>
                </a:solidFill>
              </a:rPr>
              <a:t>Tip</a:t>
            </a:r>
          </a:p>
        </p:txBody>
      </p:sp>
      <p:sp>
        <p:nvSpPr>
          <p:cNvPr id="10246"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2C131680-8012-B34F-8F79-D20413CA206F}" type="slidenum">
              <a:rPr lang="en-US" sz="1800">
                <a:latin typeface="Arial" charset="0"/>
                <a:cs typeface="Arial" charset="0"/>
                <a:sym typeface="Arial" charset="0"/>
              </a:rPr>
              <a:pPr algn="ctr"/>
              <a:t>9</a:t>
            </a:fld>
            <a:endParaRPr lang="en-US" sz="1800">
              <a:latin typeface="Arial" charset="0"/>
              <a:cs typeface="Arial" charset="0"/>
              <a:sym typeface="Arial" charset="0"/>
            </a:endParaRPr>
          </a:p>
        </p:txBody>
      </p:sp>
      <p:pic>
        <p:nvPicPr>
          <p:cNvPr id="10247" name="Picture 7"/>
          <p:cNvPicPr>
            <a:picLocks noChangeAspect="1"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2667000" y="2489200"/>
            <a:ext cx="8909050" cy="5969000"/>
          </a:xfrm>
          <a:prstGeom prst="rect">
            <a:avLst/>
          </a:prstGeom>
          <a:noFill/>
          <a:ln w="38100" cap="flat">
            <a:solidFill>
              <a:schemeClr val="tx1"/>
            </a:solidFill>
            <a:prstDash val="solid"/>
            <a:miter lim="800000"/>
            <a:headEnd/>
            <a:tailEnd/>
          </a:ln>
          <a:effectLst>
            <a:outerShdw blurRad="127000" dist="152400" dir="2700000" algn="ctr" rotWithShape="0">
              <a:srgbClr val="000000">
                <a:alpha val="79999"/>
              </a:srgbClr>
            </a:outerShdw>
          </a:effectLst>
          <a:extLst>
            <a:ext uri="{909E8E84-426E-40dd-AFC4-6F175D3DCCD1}">
              <a14:hiddenFill xmlns:a14="http://schemas.microsoft.com/office/drawing/2010/main" xmlns="">
                <a:solidFill>
                  <a:srgbClr val="FFFFFF"/>
                </a:solidFill>
              </a14:hiddenFill>
            </a:ext>
          </a:extLst>
        </p:spPr>
      </p:pic>
      <p:sp>
        <p:nvSpPr>
          <p:cNvPr id="10248" name="Line 8"/>
          <p:cNvSpPr>
            <a:spLocks noChangeShapeType="1"/>
          </p:cNvSpPr>
          <p:nvPr/>
        </p:nvSpPr>
        <p:spPr bwMode="auto">
          <a:xfrm rot="10800000">
            <a:off x="1587500" y="4114799"/>
            <a:ext cx="4546600" cy="0"/>
          </a:xfrm>
          <a:prstGeom prst="line">
            <a:avLst/>
          </a:prstGeom>
          <a:noFill/>
          <a:ln w="63500" cap="flat">
            <a:solidFill>
              <a:srgbClr val="FF0000"/>
            </a:solidFill>
            <a:prstDash val="solid"/>
            <a:miter lim="800000"/>
            <a:headEnd type="stealth"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0249" name="Line 9"/>
          <p:cNvSpPr>
            <a:spLocks noChangeShapeType="1"/>
          </p:cNvSpPr>
          <p:nvPr/>
        </p:nvSpPr>
        <p:spPr bwMode="auto">
          <a:xfrm rot="10800000" flipH="1">
            <a:off x="8864600" y="3973513"/>
            <a:ext cx="2933700" cy="65087"/>
          </a:xfrm>
          <a:prstGeom prst="line">
            <a:avLst/>
          </a:prstGeom>
          <a:noFill/>
          <a:ln w="63500" cap="flat">
            <a:solidFill>
              <a:srgbClr val="FF0000"/>
            </a:solidFill>
            <a:prstDash val="solid"/>
            <a:miter lim="800000"/>
            <a:headEnd type="stealth"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A7273FDB-2E24-8846-B422-5F58943198B2}" type="slidenum">
              <a:rPr lang="en-US"/>
              <a:pPr/>
              <a:t>90</a:t>
            </a:fld>
            <a:endParaRPr lang="en-US"/>
          </a:p>
        </p:txBody>
      </p:sp>
      <p:pic>
        <p:nvPicPr>
          <p:cNvPr id="93185"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93186"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93187"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93188" name="Rectangle 4"/>
          <p:cNvSpPr>
            <a:spLocks noGrp="1" noChangeArrowheads="1"/>
          </p:cNvSpPr>
          <p:nvPr>
            <p:ph type="title"/>
          </p:nvPr>
        </p:nvSpPr>
        <p:spPr>
          <a:ln/>
        </p:spPr>
        <p:txBody>
          <a:bodyPr/>
          <a:lstStyle/>
          <a:p>
            <a:r>
              <a:rPr lang="en-US" dirty="0"/>
              <a:t>Timber Jib Arm</a:t>
            </a:r>
          </a:p>
        </p:txBody>
      </p:sp>
      <p:sp>
        <p:nvSpPr>
          <p:cNvPr id="93189" name="Rectangle 5"/>
          <p:cNvSpPr>
            <a:spLocks noGrp="1" noChangeArrowheads="1"/>
          </p:cNvSpPr>
          <p:nvPr>
            <p:ph type="body" idx="1"/>
          </p:nvPr>
        </p:nvSpPr>
        <p:spPr>
          <a:ln/>
        </p:spPr>
        <p:txBody>
          <a:bodyPr/>
          <a:lstStyle/>
          <a:p>
            <a:pPr marL="342900" indent="-342900">
              <a:spcBef>
                <a:spcPct val="0"/>
              </a:spcBef>
              <a:buClr>
                <a:srgbClr val="993300"/>
              </a:buClr>
              <a:buSzPct val="50000"/>
              <a:buFont typeface="Monotype Sorts" charset="0"/>
              <a:buChar char="n"/>
            </a:pPr>
            <a:r>
              <a:rPr lang="en-US" sz="3600">
                <a:solidFill>
                  <a:schemeClr val="tx1"/>
                </a:solidFill>
              </a:rPr>
              <a:t>If necessary, floorboards should be ripped up to allow the tail to be lashed. If it is not practical to lash down the jib arm, debris, or heavy objects can be placed on the tail to act as a counterbalance for the weight being lifted.</a:t>
            </a:r>
          </a:p>
          <a:p>
            <a:pPr marL="342900" indent="-342900">
              <a:spcBef>
                <a:spcPts val="700"/>
              </a:spcBef>
              <a:buClr>
                <a:srgbClr val="993300"/>
              </a:buClr>
              <a:buSzPct val="50000"/>
              <a:buFont typeface="Monotype Sorts" charset="0"/>
              <a:buChar char="n"/>
            </a:pPr>
            <a:endParaRPr lang="en-US" sz="3600">
              <a:solidFill>
                <a:schemeClr val="tx1"/>
              </a:solidFill>
            </a:endParaRPr>
          </a:p>
          <a:p>
            <a:pPr marL="342900" indent="-342900">
              <a:spcBef>
                <a:spcPts val="700"/>
              </a:spcBef>
              <a:buClr>
                <a:srgbClr val="993300"/>
              </a:buClr>
              <a:buSzPct val="50000"/>
              <a:buFont typeface="Monotype Sorts" charset="0"/>
              <a:buChar char="n"/>
            </a:pPr>
            <a:r>
              <a:rPr lang="en-US" sz="3600">
                <a:solidFill>
                  <a:srgbClr val="010000"/>
                </a:solidFill>
              </a:rPr>
              <a:t>It is important that the jib not be projected out over the wall any more than necessary.  </a:t>
            </a:r>
          </a:p>
          <a:p>
            <a:pPr marL="342900" indent="-342900">
              <a:spcBef>
                <a:spcPts val="700"/>
              </a:spcBef>
              <a:buClr>
                <a:srgbClr val="993300"/>
              </a:buClr>
              <a:buSzPct val="50000"/>
              <a:buFont typeface="Monotype Sorts" charset="0"/>
              <a:buChar char="n"/>
            </a:pPr>
            <a:endParaRPr lang="en-US" sz="3600">
              <a:solidFill>
                <a:srgbClr val="010000"/>
              </a:solidFill>
            </a:endParaRPr>
          </a:p>
          <a:p>
            <a:pPr marL="342900" indent="-342900">
              <a:spcBef>
                <a:spcPts val="700"/>
              </a:spcBef>
              <a:buClr>
                <a:srgbClr val="993300"/>
              </a:buClr>
              <a:buSzPct val="50000"/>
              <a:buFont typeface="Monotype Sorts" charset="0"/>
              <a:buChar char="n"/>
            </a:pPr>
            <a:r>
              <a:rPr lang="en-US" sz="3600">
                <a:solidFill>
                  <a:srgbClr val="010000"/>
                </a:solidFill>
              </a:rPr>
              <a:t>Each additional inch of projection increases the leverage on the tail counterbalance. </a:t>
            </a:r>
          </a:p>
        </p:txBody>
      </p:sp>
      <p:sp>
        <p:nvSpPr>
          <p:cNvPr id="93190"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3AE8DB8B-6AF0-B648-B21C-2437359BFA07}" type="slidenum">
              <a:rPr lang="en-US" sz="1800">
                <a:latin typeface="Arial" charset="0"/>
                <a:cs typeface="Arial" charset="0"/>
                <a:sym typeface="Arial" charset="0"/>
              </a:rPr>
              <a:pPr algn="ctr"/>
              <a:t>90</a:t>
            </a:fld>
            <a:endParaRPr lang="en-US" sz="1800">
              <a:latin typeface="Arial" charset="0"/>
              <a:cs typeface="Arial" charset="0"/>
              <a:sym typeface="Arial" charset="0"/>
            </a:endParaRP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733437F8-AA8D-1344-85F5-3AC10B2C0C70}" type="slidenum">
              <a:rPr lang="en-US"/>
              <a:pPr/>
              <a:t>91</a:t>
            </a:fld>
            <a:endParaRPr lang="en-US"/>
          </a:p>
        </p:txBody>
      </p:sp>
      <p:pic>
        <p:nvPicPr>
          <p:cNvPr id="94209"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94210"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94211"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94213" name="Rectangle 5"/>
          <p:cNvSpPr>
            <a:spLocks noGrp="1" noChangeArrowheads="1"/>
          </p:cNvSpPr>
          <p:nvPr>
            <p:ph type="body" idx="1"/>
          </p:nvPr>
        </p:nvSpPr>
        <p:spPr>
          <a:ln/>
        </p:spPr>
        <p:txBody>
          <a:bodyPr/>
          <a:lstStyle/>
          <a:p>
            <a:pPr marL="342900" indent="-342900">
              <a:spcBef>
                <a:spcPct val="0"/>
              </a:spcBef>
              <a:buClr>
                <a:srgbClr val="993300"/>
              </a:buClr>
              <a:buSzPct val="50000"/>
              <a:buFont typeface="Monotype Sorts" charset="0"/>
              <a:buChar char="n"/>
            </a:pPr>
            <a:r>
              <a:rPr lang="en-US" sz="3600">
                <a:solidFill>
                  <a:schemeClr val="tx1"/>
                </a:solidFill>
              </a:rPr>
              <a:t>When possible, the jib arm should be erected above the floor from which you are working. </a:t>
            </a:r>
          </a:p>
          <a:p>
            <a:pPr marL="342900" indent="-342900">
              <a:spcBef>
                <a:spcPts val="700"/>
              </a:spcBef>
              <a:buClr>
                <a:srgbClr val="993300"/>
              </a:buClr>
              <a:buSzPct val="50000"/>
              <a:buFont typeface="Monotype Sorts" charset="0"/>
              <a:buChar char="n"/>
            </a:pPr>
            <a:endParaRPr lang="en-US" sz="3600">
              <a:solidFill>
                <a:schemeClr val="tx1"/>
              </a:solidFill>
            </a:endParaRPr>
          </a:p>
          <a:p>
            <a:pPr marL="342900" indent="-342900">
              <a:spcBef>
                <a:spcPts val="700"/>
              </a:spcBef>
              <a:buClr>
                <a:srgbClr val="993300"/>
              </a:buClr>
              <a:buSzPct val="50000"/>
              <a:buFont typeface="Monotype Sorts" charset="0"/>
              <a:buChar char="n"/>
            </a:pPr>
            <a:r>
              <a:rPr lang="en-US" sz="3600">
                <a:solidFill>
                  <a:srgbClr val="010000"/>
                </a:solidFill>
              </a:rPr>
              <a:t>As an additional safety measure, a rope should pass through the pulley system and anchored to a secure point in the event that the jib arm should fail, the load does not go to the ground.</a:t>
            </a:r>
          </a:p>
        </p:txBody>
      </p:sp>
      <p:sp>
        <p:nvSpPr>
          <p:cNvPr id="94214"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307ECA7C-18A0-E64A-88F1-66F5EC8AFAD3}" type="slidenum">
              <a:rPr lang="en-US" sz="1800">
                <a:latin typeface="Arial" charset="0"/>
                <a:cs typeface="Arial" charset="0"/>
                <a:sym typeface="Arial" charset="0"/>
              </a:rPr>
              <a:pPr algn="ctr"/>
              <a:t>91</a:t>
            </a:fld>
            <a:endParaRPr lang="en-US" sz="1800">
              <a:latin typeface="Arial" charset="0"/>
              <a:cs typeface="Arial" charset="0"/>
              <a:sym typeface="Arial" charset="0"/>
            </a:endParaRPr>
          </a:p>
        </p:txBody>
      </p:sp>
      <p:sp>
        <p:nvSpPr>
          <p:cNvPr id="2" name="Title 1"/>
          <p:cNvSpPr>
            <a:spLocks noGrp="1"/>
          </p:cNvSpPr>
          <p:nvPr>
            <p:ph type="title"/>
          </p:nvPr>
        </p:nvSpPr>
        <p:spPr/>
        <p:txBody>
          <a:bodyPr/>
          <a:lstStyle/>
          <a:p>
            <a:r>
              <a:rPr lang="en-US" dirty="0" smtClean="0"/>
              <a:t>Timber Jib Arm</a:t>
            </a:r>
            <a:endParaRPr lang="en-US" dirty="0"/>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3F7983E5-C063-A142-BB00-B48AB176F095}" type="slidenum">
              <a:rPr lang="en-US"/>
              <a:pPr/>
              <a:t>92</a:t>
            </a:fld>
            <a:endParaRPr lang="en-US"/>
          </a:p>
        </p:txBody>
      </p:sp>
      <p:pic>
        <p:nvPicPr>
          <p:cNvPr id="95233"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95234"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95235"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95236" name="Rectangle 4"/>
          <p:cNvSpPr>
            <a:spLocks noGrp="1" noChangeArrowheads="1"/>
          </p:cNvSpPr>
          <p:nvPr>
            <p:ph type="title"/>
          </p:nvPr>
        </p:nvSpPr>
        <p:spPr>
          <a:ln/>
        </p:spPr>
        <p:txBody>
          <a:bodyPr/>
          <a:lstStyle/>
          <a:p>
            <a:r>
              <a:rPr lang="en-US"/>
              <a:t>Timber Jib Arm</a:t>
            </a:r>
          </a:p>
        </p:txBody>
      </p:sp>
      <p:sp>
        <p:nvSpPr>
          <p:cNvPr id="95237" name="Rectangle 5"/>
          <p:cNvSpPr>
            <a:spLocks noGrp="1" noChangeArrowheads="1"/>
          </p:cNvSpPr>
          <p:nvPr>
            <p:ph type="body" idx="1"/>
          </p:nvPr>
        </p:nvSpPr>
        <p:spPr>
          <a:ln/>
        </p:spPr>
        <p:txBody>
          <a:bodyPr/>
          <a:lstStyle/>
          <a:p>
            <a:pPr marL="342900" indent="-342900">
              <a:spcBef>
                <a:spcPct val="0"/>
              </a:spcBef>
              <a:buClr>
                <a:srgbClr val="993300"/>
              </a:buClr>
              <a:buSzPct val="50000"/>
              <a:buFont typeface="Monotype Sorts" charset="0"/>
              <a:buChar char="n"/>
            </a:pPr>
            <a:r>
              <a:rPr lang="en-US" sz="3600">
                <a:solidFill>
                  <a:schemeClr val="tx1"/>
                </a:solidFill>
              </a:rPr>
              <a:t>Select one 4" x 4</a:t>
            </a:r>
            <a:r>
              <a:rPr lang="ja-JP" altLang="en-US" sz="3600">
                <a:solidFill>
                  <a:schemeClr val="tx1"/>
                </a:solidFill>
                <a:latin typeface="Arial"/>
              </a:rPr>
              <a:t>”</a:t>
            </a:r>
            <a:r>
              <a:rPr lang="en-US" sz="3600">
                <a:solidFill>
                  <a:schemeClr val="tx1"/>
                </a:solidFill>
              </a:rPr>
              <a:t> x 12</a:t>
            </a:r>
            <a:r>
              <a:rPr lang="ja-JP" altLang="en-US" sz="3600">
                <a:solidFill>
                  <a:schemeClr val="tx1"/>
                </a:solidFill>
                <a:latin typeface="Arial"/>
              </a:rPr>
              <a:t>’</a:t>
            </a:r>
            <a:r>
              <a:rPr lang="en-US" sz="3600">
                <a:solidFill>
                  <a:schemeClr val="tx1"/>
                </a:solidFill>
              </a:rPr>
              <a:t> timber, or 6" x 6</a:t>
            </a:r>
            <a:r>
              <a:rPr lang="ja-JP" altLang="en-US" sz="3600">
                <a:solidFill>
                  <a:schemeClr val="tx1"/>
                </a:solidFill>
                <a:latin typeface="Arial"/>
              </a:rPr>
              <a:t>”</a:t>
            </a:r>
            <a:r>
              <a:rPr lang="en-US" sz="3600">
                <a:solidFill>
                  <a:schemeClr val="tx1"/>
                </a:solidFill>
              </a:rPr>
              <a:t> x 12</a:t>
            </a:r>
            <a:r>
              <a:rPr lang="ja-JP" altLang="en-US" sz="3600">
                <a:solidFill>
                  <a:schemeClr val="tx1"/>
                </a:solidFill>
                <a:latin typeface="Arial"/>
              </a:rPr>
              <a:t>’</a:t>
            </a:r>
            <a:r>
              <a:rPr lang="en-US" sz="3600">
                <a:solidFill>
                  <a:schemeClr val="tx1"/>
                </a:solidFill>
              </a:rPr>
              <a:t> timber. If one timber is not strong enough, lash two timbers together.</a:t>
            </a:r>
          </a:p>
          <a:p>
            <a:pPr marL="342900" indent="-342900">
              <a:spcBef>
                <a:spcPts val="700"/>
              </a:spcBef>
              <a:buClr>
                <a:srgbClr val="993300"/>
              </a:buClr>
              <a:buSzPct val="50000"/>
              <a:buFont typeface="Monotype Sorts" charset="0"/>
              <a:buChar char="n"/>
            </a:pPr>
            <a:endParaRPr lang="en-US" sz="3600">
              <a:solidFill>
                <a:schemeClr val="tx1"/>
              </a:solidFill>
            </a:endParaRPr>
          </a:p>
          <a:p>
            <a:pPr marL="342900" indent="-342900">
              <a:spcBef>
                <a:spcPts val="700"/>
              </a:spcBef>
              <a:buClr>
                <a:srgbClr val="993300"/>
              </a:buClr>
              <a:buSzPct val="50000"/>
              <a:buFont typeface="Monotype Sorts" charset="0"/>
              <a:buChar char="n"/>
            </a:pPr>
            <a:r>
              <a:rPr lang="en-US" sz="3600">
                <a:solidFill>
                  <a:srgbClr val="010000"/>
                </a:solidFill>
              </a:rPr>
              <a:t>Use a 2</a:t>
            </a:r>
            <a:r>
              <a:rPr lang="ja-JP" altLang="en-US" sz="3600">
                <a:solidFill>
                  <a:srgbClr val="010000"/>
                </a:solidFill>
                <a:latin typeface="Arial"/>
              </a:rPr>
              <a:t>”</a:t>
            </a:r>
            <a:r>
              <a:rPr lang="en-US" sz="3600">
                <a:solidFill>
                  <a:srgbClr val="010000"/>
                </a:solidFill>
              </a:rPr>
              <a:t> x 6</a:t>
            </a:r>
            <a:r>
              <a:rPr lang="ja-JP" altLang="en-US" sz="3600">
                <a:solidFill>
                  <a:srgbClr val="010000"/>
                </a:solidFill>
                <a:latin typeface="Arial"/>
              </a:rPr>
              <a:t>’</a:t>
            </a:r>
            <a:r>
              <a:rPr lang="en-US" sz="3600">
                <a:solidFill>
                  <a:srgbClr val="010000"/>
                </a:solidFill>
              </a:rPr>
              <a:t> tubular nylon sling close to the end of the jib arm. </a:t>
            </a:r>
          </a:p>
          <a:p>
            <a:pPr marL="342900" indent="-342900">
              <a:spcBef>
                <a:spcPts val="700"/>
              </a:spcBef>
              <a:buClr>
                <a:srgbClr val="993300"/>
              </a:buClr>
              <a:buSzPct val="50000"/>
              <a:buFont typeface="Monotype Sorts" charset="0"/>
              <a:buChar char="n"/>
            </a:pPr>
            <a:endParaRPr lang="en-US" sz="3600">
              <a:solidFill>
                <a:srgbClr val="010000"/>
              </a:solidFill>
            </a:endParaRPr>
          </a:p>
          <a:p>
            <a:pPr marL="342900" indent="-342900">
              <a:spcBef>
                <a:spcPts val="700"/>
              </a:spcBef>
              <a:buClr>
                <a:srgbClr val="993300"/>
              </a:buClr>
              <a:buSzPct val="50000"/>
              <a:buFont typeface="Monotype Sorts" charset="0"/>
              <a:buChar char="n"/>
            </a:pPr>
            <a:r>
              <a:rPr lang="en-US" sz="3600">
                <a:solidFill>
                  <a:srgbClr val="010000"/>
                </a:solidFill>
              </a:rPr>
              <a:t>Attach the selected hauling system or change of direction in the sling.</a:t>
            </a:r>
          </a:p>
        </p:txBody>
      </p:sp>
      <p:sp>
        <p:nvSpPr>
          <p:cNvPr id="95238"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4EC4E9F7-C38F-9F4C-ADE5-C44AF3A249F1}" type="slidenum">
              <a:rPr lang="en-US" sz="1800">
                <a:latin typeface="Arial" charset="0"/>
                <a:cs typeface="Arial" charset="0"/>
                <a:sym typeface="Arial" charset="0"/>
              </a:rPr>
              <a:pPr algn="ctr"/>
              <a:t>92</a:t>
            </a:fld>
            <a:endParaRPr lang="en-US" sz="1800">
              <a:latin typeface="Arial" charset="0"/>
              <a:cs typeface="Arial" charset="0"/>
              <a:sym typeface="Arial" charset="0"/>
            </a:endParaRP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8DD8035E-D61C-FD4A-8501-0C5058E5DF54}" type="slidenum">
              <a:rPr lang="en-US"/>
              <a:pPr/>
              <a:t>93</a:t>
            </a:fld>
            <a:endParaRPr lang="en-US"/>
          </a:p>
        </p:txBody>
      </p:sp>
      <p:pic>
        <p:nvPicPr>
          <p:cNvPr id="96257"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96258"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96259"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96260" name="Rectangle 4"/>
          <p:cNvSpPr>
            <a:spLocks noGrp="1" noChangeArrowheads="1"/>
          </p:cNvSpPr>
          <p:nvPr>
            <p:ph type="title"/>
          </p:nvPr>
        </p:nvSpPr>
        <p:spPr>
          <a:ln/>
        </p:spPr>
        <p:txBody>
          <a:bodyPr/>
          <a:lstStyle/>
          <a:p>
            <a:r>
              <a:rPr lang="en-US"/>
              <a:t>Summary</a:t>
            </a:r>
          </a:p>
        </p:txBody>
      </p:sp>
      <p:sp>
        <p:nvSpPr>
          <p:cNvPr id="96261" name="Rectangle 5"/>
          <p:cNvSpPr>
            <a:spLocks noGrp="1" noChangeArrowheads="1"/>
          </p:cNvSpPr>
          <p:nvPr>
            <p:ph type="body" idx="1"/>
          </p:nvPr>
        </p:nvSpPr>
        <p:spPr>
          <a:xfrm>
            <a:off x="2222500" y="1460500"/>
            <a:ext cx="10464800" cy="4559300"/>
          </a:xfrm>
          <a:ln/>
        </p:spPr>
        <p:txBody>
          <a:bodyPr/>
          <a:lstStyle/>
          <a:p>
            <a:pPr marL="0" indent="0">
              <a:spcBef>
                <a:spcPct val="0"/>
              </a:spcBef>
              <a:buClr>
                <a:srgbClr val="993300"/>
              </a:buClr>
              <a:buSzPct val="50000"/>
              <a:buNone/>
            </a:pPr>
            <a:r>
              <a:rPr lang="en-US" sz="3600" dirty="0">
                <a:solidFill>
                  <a:schemeClr val="tx1"/>
                </a:solidFill>
              </a:rPr>
              <a:t>This lesson plan </a:t>
            </a:r>
            <a:r>
              <a:rPr lang="en-US" sz="3600" dirty="0" smtClean="0">
                <a:solidFill>
                  <a:schemeClr val="tx1"/>
                </a:solidFill>
              </a:rPr>
              <a:t>explains constructing and </a:t>
            </a:r>
            <a:r>
              <a:rPr lang="en-US" sz="3600" dirty="0">
                <a:solidFill>
                  <a:schemeClr val="tx1"/>
                </a:solidFill>
              </a:rPr>
              <a:t>using ground ladders and timbers to construct anchors and anchoring systems commonly used in high and low angle rescue </a:t>
            </a:r>
            <a:r>
              <a:rPr lang="en-US" sz="3600" dirty="0" smtClean="0">
                <a:solidFill>
                  <a:schemeClr val="tx1"/>
                </a:solidFill>
              </a:rPr>
              <a:t>operations.</a:t>
            </a:r>
          </a:p>
          <a:p>
            <a:pPr marL="0" indent="0">
              <a:spcBef>
                <a:spcPct val="0"/>
              </a:spcBef>
              <a:buClr>
                <a:srgbClr val="993300"/>
              </a:buClr>
              <a:buSzPct val="50000"/>
              <a:buNone/>
            </a:pPr>
            <a:endParaRPr lang="en-US" sz="3600" dirty="0">
              <a:solidFill>
                <a:schemeClr val="tx1"/>
              </a:solidFill>
            </a:endParaRPr>
          </a:p>
          <a:p>
            <a:pPr marL="0" indent="0">
              <a:spcBef>
                <a:spcPct val="0"/>
              </a:spcBef>
              <a:buClr>
                <a:srgbClr val="993300"/>
              </a:buClr>
              <a:buSzPct val="50000"/>
              <a:buNone/>
            </a:pPr>
            <a:r>
              <a:rPr lang="en-US" sz="3600" dirty="0" smtClean="0">
                <a:solidFill>
                  <a:schemeClr val="tx1"/>
                </a:solidFill>
              </a:rPr>
              <a:t>It </a:t>
            </a:r>
            <a:r>
              <a:rPr lang="en-US" sz="3600" dirty="0">
                <a:solidFill>
                  <a:schemeClr val="tx1"/>
                </a:solidFill>
              </a:rPr>
              <a:t>is imperative the Technical Rescuer candidate identify suitable anchor points, determine the construction of anchor materials, and understand the stress loads applied to anchor systems.  </a:t>
            </a:r>
          </a:p>
        </p:txBody>
      </p:sp>
      <p:sp>
        <p:nvSpPr>
          <p:cNvPr id="96262"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1B8029C1-511F-2042-8040-DAE41B3364EA}" type="slidenum">
              <a:rPr lang="en-US" sz="1800">
                <a:latin typeface="Arial" charset="0"/>
                <a:cs typeface="Arial" charset="0"/>
                <a:sym typeface="Arial" charset="0"/>
              </a:rPr>
              <a:pPr algn="ctr"/>
              <a:t>93</a:t>
            </a:fld>
            <a:endParaRPr lang="en-US" sz="1800">
              <a:latin typeface="Arial" charset="0"/>
              <a:cs typeface="Arial" charset="0"/>
              <a:sym typeface="Arial" charset="0"/>
            </a:endParaRPr>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F42CA5CC-11C1-D24C-994E-3D6FB84FFAEE}" type="slidenum">
              <a:rPr lang="en-US"/>
              <a:pPr/>
              <a:t>94</a:t>
            </a:fld>
            <a:endParaRPr lang="en-US"/>
          </a:p>
        </p:txBody>
      </p:sp>
      <p:pic>
        <p:nvPicPr>
          <p:cNvPr id="97281" name="Picture 1"/>
          <p:cNvPicPr>
            <a:picLocks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4481513"/>
            <a:ext cx="2133600" cy="5264150"/>
          </a:xfrm>
          <a:prstGeom prst="rect">
            <a:avLst/>
          </a:prstGeom>
          <a:noFill/>
          <a:ln>
            <a:noFill/>
          </a:ln>
          <a:effectLst>
            <a:outerShdw blurRad="127000" dist="1269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97282"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771313" y="9080500"/>
            <a:ext cx="11953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97283" name="Line 3"/>
          <p:cNvSpPr>
            <a:spLocks noChangeShapeType="1"/>
          </p:cNvSpPr>
          <p:nvPr/>
        </p:nvSpPr>
        <p:spPr bwMode="auto">
          <a:xfrm>
            <a:off x="-38100" y="1066800"/>
            <a:ext cx="13054013" cy="39688"/>
          </a:xfrm>
          <a:prstGeom prst="line">
            <a:avLst/>
          </a:prstGeom>
          <a:noFill/>
          <a:ln w="57150" cap="flat">
            <a:solidFill>
              <a:srgbClr val="01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97284" name="Rectangle 4"/>
          <p:cNvSpPr>
            <a:spLocks noGrp="1" noChangeArrowheads="1"/>
          </p:cNvSpPr>
          <p:nvPr>
            <p:ph type="title"/>
          </p:nvPr>
        </p:nvSpPr>
        <p:spPr>
          <a:ln/>
        </p:spPr>
        <p:txBody>
          <a:bodyPr/>
          <a:lstStyle/>
          <a:p>
            <a:r>
              <a:rPr lang="en-US"/>
              <a:t>Summary</a:t>
            </a:r>
          </a:p>
        </p:txBody>
      </p:sp>
      <p:sp>
        <p:nvSpPr>
          <p:cNvPr id="97285" name="Rectangle 5"/>
          <p:cNvSpPr>
            <a:spLocks noGrp="1" noChangeArrowheads="1"/>
          </p:cNvSpPr>
          <p:nvPr>
            <p:ph type="body" idx="1"/>
          </p:nvPr>
        </p:nvSpPr>
        <p:spPr>
          <a:xfrm>
            <a:off x="2222500" y="1460500"/>
            <a:ext cx="10464800" cy="4635500"/>
          </a:xfrm>
          <a:ln/>
        </p:spPr>
        <p:txBody>
          <a:bodyPr/>
          <a:lstStyle/>
          <a:p>
            <a:pPr marL="0" indent="0">
              <a:spcBef>
                <a:spcPct val="0"/>
              </a:spcBef>
              <a:buClr>
                <a:srgbClr val="993300"/>
              </a:buClr>
              <a:buSzPct val="50000"/>
              <a:buNone/>
            </a:pPr>
            <a:r>
              <a:rPr lang="en-US" sz="3600" dirty="0">
                <a:solidFill>
                  <a:schemeClr val="tx1"/>
                </a:solidFill>
              </a:rPr>
              <a:t>The Technical Rescuer candidate will be called upon to incorporate many or perhaps all of these anchoring systems into the various rescue operations they will encounter. They must become proficient in each one. After all, the entire rescue operation may well hang on the ability of the Technical Rescuer candidate to select and rig a safe anchor or anchoring system. </a:t>
            </a:r>
          </a:p>
        </p:txBody>
      </p:sp>
      <p:sp>
        <p:nvSpPr>
          <p:cNvPr id="97286" name="Text Box 6"/>
          <p:cNvSpPr txBox="1">
            <a:spLocks noChangeArrowheads="1"/>
          </p:cNvSpPr>
          <p:nvPr/>
        </p:nvSpPr>
        <p:spPr bwMode="auto">
          <a:xfrm>
            <a:off x="138113" y="9220200"/>
            <a:ext cx="369887"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F37350FA-6613-EA44-ACDA-C86606720DDC}" type="slidenum">
              <a:rPr lang="en-US" sz="1800">
                <a:latin typeface="Arial" charset="0"/>
                <a:cs typeface="Arial" charset="0"/>
                <a:sym typeface="Arial" charset="0"/>
              </a:rPr>
              <a:pPr algn="ctr"/>
              <a:t>94</a:t>
            </a:fld>
            <a:endParaRPr lang="en-US" sz="1800">
              <a:latin typeface="Arial" charset="0"/>
              <a:cs typeface="Arial" charset="0"/>
              <a:sym typeface="Arial" charset="0"/>
            </a:endParaRPr>
          </a:p>
        </p:txBody>
      </p:sp>
    </p:spTree>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Bullets">
  <a:themeElements>
    <a:clrScheme name="">
      <a:dk1>
        <a:srgbClr val="000000"/>
      </a:dk1>
      <a:lt1>
        <a:srgbClr val="FFFFFF"/>
      </a:lt1>
      <a:dk2>
        <a:srgbClr val="000000"/>
      </a:dk2>
      <a:lt2>
        <a:srgbClr val="2D2F2A"/>
      </a:lt2>
      <a:accent1>
        <a:srgbClr val="E2DECC"/>
      </a:accent1>
      <a:accent2>
        <a:srgbClr val="333399"/>
      </a:accent2>
      <a:accent3>
        <a:srgbClr val="FFFFFF"/>
      </a:accent3>
      <a:accent4>
        <a:srgbClr val="000000"/>
      </a:accent4>
      <a:accent5>
        <a:srgbClr val="EEECE2"/>
      </a:accent5>
      <a:accent6>
        <a:srgbClr val="2D2D8A"/>
      </a:accent6>
      <a:hlink>
        <a:srgbClr val="009999"/>
      </a:hlink>
      <a:folHlink>
        <a:srgbClr val="99CC00"/>
      </a:folHlink>
    </a:clrScheme>
    <a:fontScheme name="Title &amp; Bullets">
      <a:majorFont>
        <a:latin typeface="Arial Bold"/>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2533</TotalTime>
  <Pages>0</Pages>
  <Words>5897</Words>
  <Characters>0</Characters>
  <Application>Microsoft Office PowerPoint</Application>
  <PresentationFormat>Custom</PresentationFormat>
  <Lines>0</Lines>
  <Paragraphs>654</Paragraphs>
  <Slides>94</Slides>
  <Notes>0</Notes>
  <HiddenSlides>0</HiddenSlides>
  <MMClips>0</MMClips>
  <ScaleCrop>false</ScaleCrop>
  <HeadingPairs>
    <vt:vector size="4" baseType="variant">
      <vt:variant>
        <vt:lpstr>Theme</vt:lpstr>
      </vt:variant>
      <vt:variant>
        <vt:i4>1</vt:i4>
      </vt:variant>
      <vt:variant>
        <vt:lpstr>Slide Titles</vt:lpstr>
      </vt:variant>
      <vt:variant>
        <vt:i4>94</vt:i4>
      </vt:variant>
    </vt:vector>
  </HeadingPairs>
  <TitlesOfParts>
    <vt:vector size="95" baseType="lpstr">
      <vt:lpstr>Title &amp; Bullets</vt:lpstr>
      <vt:lpstr>Technical Rescue General - Rescue Rigging</vt:lpstr>
      <vt:lpstr>General Rescue Rigging</vt:lpstr>
      <vt:lpstr>Enabling Objective</vt:lpstr>
      <vt:lpstr>Enabling Objectives</vt:lpstr>
      <vt:lpstr>Enabling Objectives</vt:lpstr>
      <vt:lpstr>Enabling Objectives</vt:lpstr>
      <vt:lpstr>Parts of a Ladder</vt:lpstr>
      <vt:lpstr>Parts of a Ladder</vt:lpstr>
      <vt:lpstr>Parts of a Ladder</vt:lpstr>
      <vt:lpstr>Parts of a Ladder</vt:lpstr>
      <vt:lpstr>Parts of a Ladder</vt:lpstr>
      <vt:lpstr>PArts of a Ladder</vt:lpstr>
      <vt:lpstr>Ladder Features</vt:lpstr>
      <vt:lpstr>Ladder Load Limits</vt:lpstr>
      <vt:lpstr>Ladder Load Limits</vt:lpstr>
      <vt:lpstr>Ladder Carry</vt:lpstr>
      <vt:lpstr>Ladder Carry</vt:lpstr>
      <vt:lpstr>Ladder Carry</vt:lpstr>
      <vt:lpstr>Ladder Carry</vt:lpstr>
      <vt:lpstr>Ladder Raise</vt:lpstr>
      <vt:lpstr>Ladder Raise</vt:lpstr>
      <vt:lpstr>Ladder Raise</vt:lpstr>
      <vt:lpstr>Climbing Basics</vt:lpstr>
      <vt:lpstr>Locking Off</vt:lpstr>
      <vt:lpstr>Inspection Procedures</vt:lpstr>
      <vt:lpstr>Inspection Procedures</vt:lpstr>
      <vt:lpstr>Cleaning Procedures</vt:lpstr>
      <vt:lpstr>Picket Systems</vt:lpstr>
      <vt:lpstr>Picket System Set-up</vt:lpstr>
      <vt:lpstr>Picket System Set-up</vt:lpstr>
      <vt:lpstr>Picket System Set-up</vt:lpstr>
      <vt:lpstr>Picket Load Capacity</vt:lpstr>
      <vt:lpstr>Ladder Hinge</vt:lpstr>
      <vt:lpstr>Ladder Hinge &amp; Basket</vt:lpstr>
      <vt:lpstr>Ladder Hinge &amp; Basket</vt:lpstr>
      <vt:lpstr>Ladder Slide</vt:lpstr>
      <vt:lpstr>Ladder Slide &amp; Basket</vt:lpstr>
      <vt:lpstr>Ladder Slide &amp; Basket</vt:lpstr>
      <vt:lpstr>Ladder Slide &amp; Basket</vt:lpstr>
      <vt:lpstr>Ladder Slide &amp; Basket</vt:lpstr>
      <vt:lpstr>Ladder Slide &amp; Basket</vt:lpstr>
      <vt:lpstr>Ladder-as-a-Derrick</vt:lpstr>
      <vt:lpstr>Ladder-as-a-Derrick</vt:lpstr>
      <vt:lpstr>Ladder-as-a-Derrick</vt:lpstr>
      <vt:lpstr>Ladder-as-a-Derrick</vt:lpstr>
      <vt:lpstr>Ladder-as-a-Derrick</vt:lpstr>
      <vt:lpstr>Ladder-as-a-Derrick</vt:lpstr>
      <vt:lpstr>Ladder-as-a-Derrick</vt:lpstr>
      <vt:lpstr>Ladder-as-a-Derrick</vt:lpstr>
      <vt:lpstr>Ladder-as-a-Derrick</vt:lpstr>
      <vt:lpstr>Ladder Jib</vt:lpstr>
      <vt:lpstr>Ladder Jib</vt:lpstr>
      <vt:lpstr>Ladder Jib</vt:lpstr>
      <vt:lpstr>Ladder A-Frame</vt:lpstr>
      <vt:lpstr>Ladder A-Frame</vt:lpstr>
      <vt:lpstr>Ladder A-Frame</vt:lpstr>
      <vt:lpstr>Ladder A-Frame</vt:lpstr>
      <vt:lpstr>Ladder A-Frame</vt:lpstr>
      <vt:lpstr>Timber A-Frame</vt:lpstr>
      <vt:lpstr>Timber A-Frame</vt:lpstr>
      <vt:lpstr>Timber A-Frame</vt:lpstr>
      <vt:lpstr>Timber A-Frame</vt:lpstr>
      <vt:lpstr>Timber A-Frame</vt:lpstr>
      <vt:lpstr>Timber A-Frame</vt:lpstr>
      <vt:lpstr>Timber A-Frame</vt:lpstr>
      <vt:lpstr>Timber A-Frame</vt:lpstr>
      <vt:lpstr>Timber A-Frame</vt:lpstr>
      <vt:lpstr>Timber A-Frame</vt:lpstr>
      <vt:lpstr>Timber A-Frame</vt:lpstr>
      <vt:lpstr>Timber A-Frame</vt:lpstr>
      <vt:lpstr>Timber Tripod</vt:lpstr>
      <vt:lpstr>Timber Tripod</vt:lpstr>
      <vt:lpstr>Timber Tripod</vt:lpstr>
      <vt:lpstr>Timber Tripod</vt:lpstr>
      <vt:lpstr>Timber Tripod</vt:lpstr>
      <vt:lpstr>Timber Tripod</vt:lpstr>
      <vt:lpstr>Timber Tripod</vt:lpstr>
      <vt:lpstr>Timber Tripod</vt:lpstr>
      <vt:lpstr>Timber Gin Pole</vt:lpstr>
      <vt:lpstr>Timber Gin Pole</vt:lpstr>
      <vt:lpstr>Timber Gin Pole</vt:lpstr>
      <vt:lpstr>Timber Gin Pole</vt:lpstr>
      <vt:lpstr>Timber Gin Pole</vt:lpstr>
      <vt:lpstr>Timber Gin Pole</vt:lpstr>
      <vt:lpstr>Timber Gin Pole</vt:lpstr>
      <vt:lpstr>Timber Gin Pole</vt:lpstr>
      <vt:lpstr>Timber Jib Arm</vt:lpstr>
      <vt:lpstr>Timber Jib Arm</vt:lpstr>
      <vt:lpstr>Timber Jib Arm</vt:lpstr>
      <vt:lpstr>Timber Jib Arm</vt:lpstr>
      <vt:lpstr>Timber Jib Arm</vt:lpstr>
      <vt:lpstr>Timber Jib Arm</vt:lpstr>
      <vt:lpstr>Summary</vt:lpstr>
      <vt:lpstr>Summary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Rescue General - Rescue Rigging</dc:title>
  <dc:subject/>
  <dc:creator/>
  <cp:keywords/>
  <dc:description/>
  <cp:lastModifiedBy>Dawnna C. Lewis</cp:lastModifiedBy>
  <cp:revision>24</cp:revision>
  <dcterms:modified xsi:type="dcterms:W3CDTF">2012-01-05T14:21:39Z</dcterms:modified>
</cp:coreProperties>
</file>